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7.png" ContentType="image/png"/>
  <Override PartName="/ppt/media/image56.png" ContentType="image/png"/>
  <Override PartName="/ppt/media/image55.png" ContentType="image/png"/>
  <Override PartName="/ppt/media/image20.jpeg" ContentType="image/jpeg"/>
  <Override PartName="/ppt/media/image53.jpeg" ContentType="image/jpeg"/>
  <Override PartName="/ppt/media/image2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46.jpeg" ContentType="image/jpeg"/>
  <Override PartName="/ppt/media/image58.png" ContentType="image/png"/>
  <Override PartName="/ppt/media/image45.png" ContentType="image/png"/>
  <Override PartName="/ppt/media/image44.jpeg" ContentType="image/jpeg"/>
  <Override PartName="/ppt/media/image38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1.jpeg" ContentType="image/jpeg"/>
  <Override PartName="/ppt/media/image37.jpeg" ContentType="image/jpeg"/>
  <Override PartName="/ppt/media/image30.png" ContentType="image/png"/>
  <Override PartName="/ppt/media/image16.jpeg" ContentType="image/jpeg"/>
  <Override PartName="/ppt/media/image74.png" ContentType="image/png"/>
  <Override PartName="/ppt/media/image21.png" ContentType="image/png"/>
  <Override PartName="/ppt/media/image61.png" ContentType="image/png"/>
  <Override PartName="/ppt/media/image19.png" ContentType="image/png"/>
  <Override PartName="/ppt/media/image84.png" ContentType="image/png"/>
  <Override PartName="/ppt/media/image22.png" ContentType="image/png"/>
  <Override PartName="/ppt/media/image59.png" ContentType="image/png"/>
  <Override PartName="/ppt/media/image60.png" ContentType="image/png"/>
  <Override PartName="/ppt/media/image62.png" ContentType="image/png"/>
  <Override PartName="/ppt/media/image63.png" ContentType="image/png"/>
  <Override PartName="/ppt/media/image15.jpeg" ContentType="image/jpeg"/>
  <Override PartName="/ppt/media/image79.png" ContentType="image/png"/>
  <Override PartName="/ppt/media/image67.png" ContentType="image/png"/>
  <Override PartName="/ppt/media/image78.png" ContentType="image/png"/>
  <Override PartName="/ppt/media/image66.png" ContentType="image/png"/>
  <Override PartName="/ppt/media/image76.png" ContentType="image/png"/>
  <Override PartName="/ppt/media/image65.png" ContentType="image/png"/>
  <Override PartName="/ppt/media/image80.jpeg" ContentType="image/jpeg"/>
  <Override PartName="/ppt/media/image75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2.png" ContentType="image/png"/>
  <Override PartName="/ppt/media/image32.png" ContentType="image/png"/>
  <Override PartName="/ppt/media/image14.jpeg" ContentType="image/jpeg"/>
  <Override PartName="/ppt/media/image54.png" ContentType="image/png"/>
  <Override PartName="/ppt/media/image64.png" ContentType="image/png"/>
  <Override PartName="/ppt/media/image77.jpeg" ContentType="image/jpeg"/>
  <Override PartName="/ppt/media/image70.png" ContentType="image/png"/>
  <Override PartName="/ppt/media/image28.png" ContentType="image/png"/>
  <Override PartName="/ppt/media/image68.png" ContentType="image/png"/>
  <Override PartName="/ppt/media/image13.png" ContentType="image/png"/>
  <Override PartName="/ppt/media/image1.png" ContentType="image/png"/>
  <Override PartName="/ppt/media/image24.png" ContentType="image/png"/>
  <Override PartName="/ppt/media/image11.jpeg" ContentType="image/jpeg"/>
  <Override PartName="/ppt/media/image2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2.jpeg" ContentType="image/jpeg"/>
  <Override PartName="/ppt/media/image34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7.jpeg" ContentType="image/jpeg"/>
  <Override PartName="/ppt/media/image4.png" ContentType="image/png"/>
  <Override PartName="/ppt/media/image81.png" ContentType="image/png"/>
  <Override PartName="/ppt/media/image26.png" ContentType="image/png"/>
  <Override PartName="/ppt/media/image8.jpeg" ContentType="image/jpe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jpeg" ContentType="image/jpeg"/>
  <Override PartName="/ppt/media/image36.png" ContentType="image/png"/>
  <Override PartName="/ppt/media/image9.jpeg" ContentType="image/jpeg"/>
  <Override PartName="/ppt/media/image4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</a:t>
            </a:r>
            <a:r>
              <a:rPr b="0" lang="en-US" sz="2000" spc="-1" strike="noStrike">
                <a:latin typeface="Arial"/>
              </a:rPr>
              <a:t>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527AFC6-CE53-4F30-B48C-686716AC737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Diffusion map embedding </a:t>
            </a:r>
            <a:endParaRPr b="0" lang="en-US" sz="1000" spc="-1" strike="noStrike">
              <a:latin typeface="Arial"/>
            </a:endParaRPr>
          </a:p>
          <a:p>
            <a:pPr marL="457200" indent="-29160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Useful to determine </a:t>
            </a:r>
            <a:r>
              <a:rPr b="1" lang="en-GB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CS</a:t>
            </a:r>
            <a:r>
              <a:rPr b="0" lang="en-GB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 and </a:t>
            </a:r>
            <a:r>
              <a:rPr b="1" lang="en-GB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CF</a:t>
            </a:r>
            <a:r>
              <a:rPr b="0" lang="en-GB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.</a:t>
            </a:r>
            <a:endParaRPr b="0" lang="en-US" sz="1000" spc="-1" strike="noStrike">
              <a:latin typeface="Arial"/>
            </a:endParaRPr>
          </a:p>
          <a:p>
            <a:pPr marL="457200" indent="-29160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Necessary to get more precise clustering of the differentiation pathway.</a:t>
            </a:r>
            <a:endParaRPr b="0" lang="en-US" sz="1000" spc="-1" strike="noStrike">
              <a:latin typeface="Arial"/>
            </a:endParaRPr>
          </a:p>
          <a:p>
            <a:pPr marL="457200" indent="-29160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More reliable pseudo-t series through Wanderlust algorithm.</a:t>
            </a:r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Helvetica Neue"/>
                <a:ea typeface="Helvetica Neue"/>
              </a:rPr>
              <a:t>Following a stimulus, cells will change from one cell-type to another.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Helvetica Neue"/>
                <a:ea typeface="Helvetica Neue"/>
              </a:rPr>
              <a:t>Is not possible to track expression levels of an individual cell over time. The cell is lysed when the RNA is extracted.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Helvetica Neue"/>
                <a:ea typeface="Helvetica Neue"/>
              </a:rPr>
              <a:t>Sample at multiple time-points and obtain snapshots of the gene expression profiles.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Helvetica Neue"/>
                <a:ea typeface="Helvetica Neue"/>
              </a:rPr>
              <a:t>Since some of the cells will proceed faster along the differentiation than others, each snapshot may contain cells at varying points along the developmental progression.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Helvetica Neue"/>
                <a:ea typeface="Helvetica Neue"/>
              </a:rPr>
              <a:t>Using statistical methods to order the cells along one or more trajectories which represent the underlying developmental trajectories, this ordering is referred to as “pseudotime”.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2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Wl algorithm:</a:t>
            </a:r>
            <a:endParaRPr b="0" lang="en-US" sz="1200" spc="-1" strike="noStrike">
              <a:latin typeface="Arial"/>
            </a:endParaRPr>
          </a:p>
          <a:p>
            <a:pPr marL="457200" indent="-29160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To map single cells from multidimensional data onto a one-dimensional developmental trajectory.</a:t>
            </a:r>
            <a:endParaRPr b="0" lang="en-US" sz="11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marL="457200" indent="-29160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Starting cell has to be defined a priori(overcomed with diffusion maps)</a:t>
            </a:r>
            <a:endParaRPr b="0" lang="en-US" sz="11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marL="457200" indent="-29160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Assume non-branching developmental trajectory(overcomed by branch clustering)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latin typeface="Arial"/>
              </a:rPr>
              <a:t>Matrix is square but not simetric, ie node H(includes F but F does not include H)</a:t>
            </a:r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D4FFBCD-939E-4762-BF87-F48486405884}" type="slidenum">
              <a:rPr b="0" lang="en-GB" sz="1400" spc="-1" strike="noStrike">
                <a:latin typeface="Times New Roman"/>
              </a:rPr>
              <a:t>32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560"/>
          </a:xfrm>
          <a:prstGeom prst="rect">
            <a:avLst/>
          </a:prstGeom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134B37E-203C-49D5-B4A4-3DD9F343894C}" type="slidenum">
              <a:rPr b="0" lang="en-GB" sz="1400" spc="-1" strike="noStrike">
                <a:latin typeface="Times New Roman"/>
              </a:rPr>
              <a:t>32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</p:spPr>
        <p:txBody>
          <a:bodyPr lIns="122040" rIns="122040" tIns="122040" bIns="1220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9E3A7E8-BE3F-4033-9B1C-1CD7A8940508}" type="slidenum">
              <a:rPr b="0" lang="en-GB" sz="13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122040" rIns="122040" tIns="122040" bIns="122040">
            <a:normAutofit fontScale="97000"/>
          </a:bodyPr>
          <a:p>
            <a:pPr algn="ctr"/>
            <a:r>
              <a:rPr b="0" lang="en-US" sz="37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37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3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lIns="122040" rIns="122040" tIns="122040" bIns="12204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11296440" y="6217560"/>
            <a:ext cx="731520" cy="524520"/>
          </a:xfrm>
          <a:prstGeom prst="rect">
            <a:avLst/>
          </a:prstGeom>
        </p:spPr>
        <p:txBody>
          <a:bodyPr lIns="122040" rIns="122040" tIns="122040" bIns="1220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C59CB30-50A8-44B5-A71C-EA92FF2F9804}" type="slidenum">
              <a:rPr b="0" lang="en-GB" sz="13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jpe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jpe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jpe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58;p13" descr=""/>
          <p:cNvPicPr/>
          <p:nvPr/>
        </p:nvPicPr>
        <p:blipFill>
          <a:blip r:embed="rId1"/>
          <a:srcRect l="42192" t="0" r="32950" b="31569"/>
          <a:stretch/>
        </p:blipFill>
        <p:spPr>
          <a:xfrm>
            <a:off x="1415160" y="2167920"/>
            <a:ext cx="815400" cy="88776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634320" y="871560"/>
            <a:ext cx="11360520" cy="14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Arial"/>
              </a:rPr>
              <a:t>Dynamics and reverse engineering of gene expression during B cell differentiation in Germinal Centers, using single cell snapshot data</a:t>
            </a:r>
            <a:br/>
            <a:endParaRPr b="0" lang="en-US" sz="28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3583800" y="3153240"/>
            <a:ext cx="4999680" cy="8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Student: Martin Banchero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2651760" y="5022720"/>
            <a:ext cx="65836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200" spc="-1" strike="noStrike">
                <a:solidFill>
                  <a:srgbClr val="000000"/>
                </a:solidFill>
                <a:latin typeface="Calibri"/>
                <a:ea typeface="Calibri"/>
              </a:rPr>
              <a:t>Supervisor: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Calibri"/>
              </a:rPr>
              <a:t> Perry Moerland, PhD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Co-supervisor: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 Aldo Jongejan, PhD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9645120" y="6357600"/>
            <a:ext cx="2691720" cy="4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February 12, 2021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9" name="Google Shape;63;p13" descr=""/>
          <p:cNvPicPr/>
          <p:nvPr/>
        </p:nvPicPr>
        <p:blipFill>
          <a:blip r:embed="rId2"/>
          <a:stretch/>
        </p:blipFill>
        <p:spPr>
          <a:xfrm>
            <a:off x="9860400" y="2167920"/>
            <a:ext cx="1816920" cy="1873080"/>
          </a:xfrm>
          <a:prstGeom prst="rect">
            <a:avLst/>
          </a:prstGeom>
          <a:ln>
            <a:noFill/>
          </a:ln>
        </p:spPr>
      </p:pic>
      <p:pic>
        <p:nvPicPr>
          <p:cNvPr id="90" name="Google Shape;64;p13" descr=""/>
          <p:cNvPicPr/>
          <p:nvPr/>
        </p:nvPicPr>
        <p:blipFill>
          <a:blip r:embed="rId3"/>
          <a:srcRect l="67572" t="66528" r="0" b="0"/>
          <a:stretch/>
        </p:blipFill>
        <p:spPr>
          <a:xfrm>
            <a:off x="1319040" y="3480840"/>
            <a:ext cx="987840" cy="476280"/>
          </a:xfrm>
          <a:prstGeom prst="rect">
            <a:avLst/>
          </a:prstGeom>
          <a:ln>
            <a:noFill/>
          </a:ln>
        </p:spPr>
      </p:pic>
      <p:pic>
        <p:nvPicPr>
          <p:cNvPr id="91" name="Google Shape;65;p13" descr=""/>
          <p:cNvPicPr/>
          <p:nvPr/>
        </p:nvPicPr>
        <p:blipFill>
          <a:blip r:embed="rId4"/>
          <a:srcRect l="2498" t="69995" r="32950" b="0"/>
          <a:stretch/>
        </p:blipFill>
        <p:spPr>
          <a:xfrm>
            <a:off x="864360" y="3092040"/>
            <a:ext cx="2171160" cy="47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257080" y="0"/>
            <a:ext cx="2097720" cy="84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42440" y="2162520"/>
            <a:ext cx="330156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SC-qPCR snapshot data</a:t>
            </a:r>
            <a:endParaRPr b="0" lang="en-US" sz="1800" spc="-1" strike="noStrike">
              <a:latin typeface="Arial"/>
            </a:endParaRPr>
          </a:p>
          <a:p>
            <a:pPr marL="609480" indent="-465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767 cells(rows)</a:t>
            </a:r>
            <a:endParaRPr b="0" lang="en-US" sz="1800" spc="-1" strike="noStrike">
              <a:latin typeface="Arial"/>
            </a:endParaRPr>
          </a:p>
          <a:p>
            <a:pPr marL="609480" indent="-465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91 genes(col)</a:t>
            </a:r>
            <a:endParaRPr b="0" lang="en-US" sz="1800" spc="-1" strike="noStrike">
              <a:latin typeface="Arial"/>
            </a:endParaRPr>
          </a:p>
          <a:p>
            <a:pPr marL="609480" indent="-465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91 dims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205920" y="3588480"/>
            <a:ext cx="390348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Diffusion map  with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6 dimensions. I used the first 3 DC.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442440" y="4872600"/>
            <a:ext cx="2209320" cy="53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Here</a:t>
            </a:r>
            <a:r>
              <a:rPr b="0" lang="en-GB" sz="214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σ</a:t>
            </a:r>
            <a:r>
              <a:rPr b="0" lang="en-GB" sz="16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 = 19.95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5074920" y="515160"/>
            <a:ext cx="2461320" cy="3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Diffusion maps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>
            <a:off x="4242600" y="1553040"/>
            <a:ext cx="618912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40" spc="-1" strike="noStrike">
                <a:solidFill>
                  <a:srgbClr val="000000"/>
                </a:solidFill>
                <a:latin typeface="Arial"/>
                <a:ea typeface="Arial"/>
              </a:rPr>
              <a:t>Plot with the first 3 diffusion components(DC)</a:t>
            </a:r>
            <a:endParaRPr b="0" lang="en-US" sz="1840" spc="-1" strike="noStrike">
              <a:latin typeface="Arial"/>
            </a:endParaRPr>
          </a:p>
        </p:txBody>
      </p:sp>
      <p:pic>
        <p:nvPicPr>
          <p:cNvPr id="179" name="Google Shape;189;p22" descr=""/>
          <p:cNvPicPr/>
          <p:nvPr/>
        </p:nvPicPr>
        <p:blipFill>
          <a:blip r:embed="rId1"/>
          <a:srcRect l="10145" t="2602" r="4789" b="0"/>
          <a:stretch/>
        </p:blipFill>
        <p:spPr>
          <a:xfrm>
            <a:off x="4109760" y="2162520"/>
            <a:ext cx="4906080" cy="4583880"/>
          </a:xfrm>
          <a:prstGeom prst="rect">
            <a:avLst/>
          </a:prstGeom>
          <a:ln>
            <a:noFill/>
          </a:ln>
        </p:spPr>
      </p:pic>
      <p:sp>
        <p:nvSpPr>
          <p:cNvPr id="180" name="CustomShape 7"/>
          <p:cNvSpPr/>
          <p:nvPr/>
        </p:nvSpPr>
        <p:spPr>
          <a:xfrm>
            <a:off x="442440" y="4249440"/>
            <a:ext cx="298296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One parameter: Gaussian kernel width σ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95;p23" descr=""/>
          <p:cNvPicPr/>
          <p:nvPr/>
        </p:nvPicPr>
        <p:blipFill>
          <a:blip r:embed="rId1"/>
          <a:srcRect l="0" t="92726" r="0" b="0"/>
          <a:stretch/>
        </p:blipFill>
        <p:spPr>
          <a:xfrm>
            <a:off x="5174280" y="4208760"/>
            <a:ext cx="5230800" cy="374400"/>
          </a:xfrm>
          <a:prstGeom prst="rect">
            <a:avLst/>
          </a:prstGeom>
          <a:ln>
            <a:noFill/>
          </a:ln>
        </p:spPr>
      </p:pic>
      <p:pic>
        <p:nvPicPr>
          <p:cNvPr id="182" name="Google Shape;196;p23" descr=""/>
          <p:cNvPicPr/>
          <p:nvPr/>
        </p:nvPicPr>
        <p:blipFill>
          <a:blip r:embed="rId2"/>
          <a:srcRect l="10145" t="2602" r="4789" b="0"/>
          <a:stretch/>
        </p:blipFill>
        <p:spPr>
          <a:xfrm>
            <a:off x="-5760" y="3180240"/>
            <a:ext cx="3655440" cy="3683520"/>
          </a:xfrm>
          <a:prstGeom prst="rect">
            <a:avLst/>
          </a:prstGeom>
          <a:ln>
            <a:noFill/>
          </a:ln>
        </p:spPr>
      </p:pic>
      <p:sp>
        <p:nvSpPr>
          <p:cNvPr id="183" name="CustomShape 1"/>
          <p:cNvSpPr/>
          <p:nvPr/>
        </p:nvSpPr>
        <p:spPr>
          <a:xfrm>
            <a:off x="5083560" y="0"/>
            <a:ext cx="232308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6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Calibri"/>
                <a:ea typeface="Calibri"/>
              </a:rPr>
              <a:t>Results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75680" y="749880"/>
            <a:ext cx="330156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SC-qPCR snapshot data</a:t>
            </a:r>
            <a:endParaRPr b="0" lang="en-US" sz="1600" spc="-1" strike="noStrike">
              <a:latin typeface="Arial"/>
            </a:endParaRPr>
          </a:p>
          <a:p>
            <a:pPr marL="609480" indent="-389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1340" spc="-1" strike="noStrike">
                <a:solidFill>
                  <a:srgbClr val="000000"/>
                </a:solidFill>
                <a:latin typeface="Arial"/>
                <a:ea typeface="Arial"/>
              </a:rPr>
              <a:t>767 cells(rows)</a:t>
            </a:r>
            <a:endParaRPr b="0" lang="en-US" sz="1340" spc="-1" strike="noStrike">
              <a:latin typeface="Arial"/>
            </a:endParaRPr>
          </a:p>
          <a:p>
            <a:pPr marL="609480" indent="-389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1340" spc="-1" strike="noStrike">
                <a:solidFill>
                  <a:srgbClr val="000000"/>
                </a:solidFill>
                <a:latin typeface="Arial"/>
                <a:ea typeface="Arial"/>
              </a:rPr>
              <a:t>91 genes(col)</a:t>
            </a:r>
            <a:endParaRPr b="0" lang="en-US" sz="1340" spc="-1" strike="noStrike">
              <a:latin typeface="Arial"/>
            </a:endParaRPr>
          </a:p>
          <a:p>
            <a:pPr marL="609480" indent="-3891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1340" spc="-1" strike="noStrike">
                <a:solidFill>
                  <a:srgbClr val="000000"/>
                </a:solidFill>
                <a:latin typeface="Arial"/>
                <a:ea typeface="Arial"/>
              </a:rPr>
              <a:t>91 dims</a:t>
            </a:r>
            <a:endParaRPr b="0" lang="en-US" sz="134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683640" y="2011320"/>
            <a:ext cx="209772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70" spc="-1" strike="noStrike">
                <a:solidFill>
                  <a:srgbClr val="000000"/>
                </a:solidFill>
                <a:latin typeface="Arial"/>
                <a:ea typeface="Arial"/>
              </a:rPr>
              <a:t>Diffusion map</a:t>
            </a:r>
            <a:endParaRPr b="0" lang="en-US" sz="147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39" spc="-1" strike="noStrike">
                <a:solidFill>
                  <a:srgbClr val="000000"/>
                </a:solidFill>
                <a:latin typeface="Arial"/>
                <a:ea typeface="Arial"/>
              </a:rPr>
              <a:t>(reduced to 6 dim)</a:t>
            </a:r>
            <a:endParaRPr b="0" lang="en-US" sz="939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939" spc="-1" strike="noStrike">
                <a:solidFill>
                  <a:srgbClr val="000000"/>
                </a:solidFill>
                <a:latin typeface="Arial"/>
                <a:ea typeface="Arial"/>
              </a:rPr>
              <a:t>Sigma 19.95</a:t>
            </a:r>
            <a:endParaRPr b="0" lang="en-US" sz="939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544400" y="1816920"/>
            <a:ext cx="360" cy="23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3705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5"/>
          <p:cNvSpPr/>
          <p:nvPr/>
        </p:nvSpPr>
        <p:spPr>
          <a:xfrm>
            <a:off x="1546920" y="2742120"/>
            <a:ext cx="4680" cy="37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3705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6"/>
          <p:cNvSpPr/>
          <p:nvPr/>
        </p:nvSpPr>
        <p:spPr>
          <a:xfrm flipH="1" rot="10800000">
            <a:off x="2405880" y="2361240"/>
            <a:ext cx="87048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3705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7"/>
          <p:cNvSpPr/>
          <p:nvPr/>
        </p:nvSpPr>
        <p:spPr>
          <a:xfrm>
            <a:off x="7417800" y="3461400"/>
            <a:ext cx="1598760" cy="3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07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Colored by gene</a:t>
            </a:r>
            <a:endParaRPr b="0" lang="en-US" sz="1070" spc="-1" strike="noStrike"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10567440" y="1046160"/>
            <a:ext cx="484920" cy="16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9"/>
          <p:cNvSpPr/>
          <p:nvPr/>
        </p:nvSpPr>
        <p:spPr>
          <a:xfrm>
            <a:off x="7875720" y="1074960"/>
            <a:ext cx="338040" cy="1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0"/>
          <p:cNvSpPr/>
          <p:nvPr/>
        </p:nvSpPr>
        <p:spPr>
          <a:xfrm>
            <a:off x="5174280" y="1084320"/>
            <a:ext cx="227880" cy="11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1"/>
          <p:cNvSpPr/>
          <p:nvPr/>
        </p:nvSpPr>
        <p:spPr>
          <a:xfrm>
            <a:off x="4755960" y="887040"/>
            <a:ext cx="1052280" cy="16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2"/>
          <p:cNvSpPr/>
          <p:nvPr/>
        </p:nvSpPr>
        <p:spPr>
          <a:xfrm>
            <a:off x="3913920" y="411480"/>
            <a:ext cx="436392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Milpied data: Diffusion maps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195" name="Google Shape;210;p23" descr=""/>
          <p:cNvPicPr/>
          <p:nvPr/>
        </p:nvPicPr>
        <p:blipFill>
          <a:blip r:embed="rId3"/>
          <a:srcRect l="14662" t="0" r="0" b="7407"/>
          <a:stretch/>
        </p:blipFill>
        <p:spPr>
          <a:xfrm>
            <a:off x="9193680" y="1023120"/>
            <a:ext cx="3130200" cy="3088800"/>
          </a:xfrm>
          <a:prstGeom prst="rect">
            <a:avLst/>
          </a:prstGeom>
          <a:ln>
            <a:noFill/>
          </a:ln>
        </p:spPr>
      </p:pic>
      <p:pic>
        <p:nvPicPr>
          <p:cNvPr id="196" name="Google Shape;211;p23" descr=""/>
          <p:cNvPicPr/>
          <p:nvPr/>
        </p:nvPicPr>
        <p:blipFill>
          <a:blip r:embed="rId4"/>
          <a:srcRect l="9255" t="0" r="0" b="6995"/>
          <a:stretch/>
        </p:blipFill>
        <p:spPr>
          <a:xfrm>
            <a:off x="6378480" y="1027080"/>
            <a:ext cx="3062160" cy="3096720"/>
          </a:xfrm>
          <a:prstGeom prst="rect">
            <a:avLst/>
          </a:prstGeom>
          <a:ln>
            <a:noFill/>
          </a:ln>
        </p:spPr>
      </p:pic>
      <p:pic>
        <p:nvPicPr>
          <p:cNvPr id="197" name="Google Shape;212;p23" descr=""/>
          <p:cNvPicPr/>
          <p:nvPr/>
        </p:nvPicPr>
        <p:blipFill>
          <a:blip r:embed="rId5"/>
          <a:srcRect l="9578" t="0" r="0" b="6713"/>
          <a:stretch/>
        </p:blipFill>
        <p:spPr>
          <a:xfrm>
            <a:off x="3229560" y="1027080"/>
            <a:ext cx="3130200" cy="3181320"/>
          </a:xfrm>
          <a:prstGeom prst="rect">
            <a:avLst/>
          </a:prstGeom>
          <a:ln>
            <a:noFill/>
          </a:ln>
        </p:spPr>
      </p:pic>
      <p:sp>
        <p:nvSpPr>
          <p:cNvPr id="198" name="CustomShape 13"/>
          <p:cNvSpPr/>
          <p:nvPr/>
        </p:nvSpPr>
        <p:spPr>
          <a:xfrm>
            <a:off x="4173120" y="4956120"/>
            <a:ext cx="774360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Diffusion map color by gene expression levels of BCL6, IRF4 and BLIMP1 showing correspondence with literature.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218;p24" descr=""/>
          <p:cNvPicPr/>
          <p:nvPr/>
        </p:nvPicPr>
        <p:blipFill>
          <a:blip r:embed="rId1"/>
          <a:srcRect l="10145" t="2602" r="4789" b="0"/>
          <a:stretch/>
        </p:blipFill>
        <p:spPr>
          <a:xfrm>
            <a:off x="-101520" y="703440"/>
            <a:ext cx="3655440" cy="368352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4962960" y="0"/>
            <a:ext cx="2166120" cy="65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 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4603680" y="491040"/>
            <a:ext cx="2984040" cy="55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2340" spc="-1" strike="noStrike">
                <a:solidFill>
                  <a:srgbClr val="000000"/>
                </a:solidFill>
                <a:latin typeface="Arial"/>
                <a:ea typeface="Arial"/>
              </a:rPr>
              <a:t>Branch clustering</a:t>
            </a:r>
            <a:endParaRPr b="0" lang="en-US" sz="234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8594280" y="1046880"/>
            <a:ext cx="3357360" cy="81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609480" indent="-4186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Here I look to the expression of BCL6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851400" y="5215680"/>
            <a:ext cx="350280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440" spc="-1" strike="noStrike">
                <a:solidFill>
                  <a:srgbClr val="000000"/>
                </a:solidFill>
                <a:latin typeface="Arial"/>
                <a:ea typeface="Arial"/>
              </a:rPr>
              <a:t>Step 1: </a:t>
            </a:r>
            <a:r>
              <a:rPr b="0" lang="en-GB" sz="1440" spc="-1" strike="noStrike">
                <a:solidFill>
                  <a:srgbClr val="000000"/>
                </a:solidFill>
                <a:latin typeface="Arial"/>
                <a:ea typeface="Arial"/>
              </a:rPr>
              <a:t>Select starting and final cells from DC1 vs DC2 2D plot.</a:t>
            </a:r>
            <a:endParaRPr b="0" lang="en-US" sz="1440" spc="-1" strike="noStrike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3952440" y="4146480"/>
            <a:ext cx="148968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Google Shape;224;p24" descr=""/>
          <p:cNvPicPr/>
          <p:nvPr/>
        </p:nvPicPr>
        <p:blipFill>
          <a:blip r:embed="rId2"/>
          <a:stretch/>
        </p:blipFill>
        <p:spPr>
          <a:xfrm>
            <a:off x="3376800" y="976680"/>
            <a:ext cx="5338080" cy="276336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225;p24" descr=""/>
          <p:cNvPicPr/>
          <p:nvPr/>
        </p:nvPicPr>
        <p:blipFill>
          <a:blip r:embed="rId3"/>
          <a:stretch/>
        </p:blipFill>
        <p:spPr>
          <a:xfrm>
            <a:off x="3952440" y="4059360"/>
            <a:ext cx="4059720" cy="262800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226;p24" descr=""/>
          <p:cNvPicPr/>
          <p:nvPr/>
        </p:nvPicPr>
        <p:blipFill>
          <a:blip r:embed="rId4"/>
          <a:srcRect l="4100" t="0" r="3519" b="0"/>
          <a:stretch/>
        </p:blipFill>
        <p:spPr>
          <a:xfrm>
            <a:off x="8119440" y="3971880"/>
            <a:ext cx="3978720" cy="2102040"/>
          </a:xfrm>
          <a:prstGeom prst="rect">
            <a:avLst/>
          </a:prstGeom>
          <a:ln>
            <a:noFill/>
          </a:ln>
        </p:spPr>
      </p:pic>
      <p:sp>
        <p:nvSpPr>
          <p:cNvPr id="208" name="CustomShape 6"/>
          <p:cNvSpPr/>
          <p:nvPr/>
        </p:nvSpPr>
        <p:spPr>
          <a:xfrm>
            <a:off x="9018360" y="4732560"/>
            <a:ext cx="641520" cy="6573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32;p25" descr=""/>
          <p:cNvPicPr/>
          <p:nvPr/>
        </p:nvPicPr>
        <p:blipFill>
          <a:blip r:embed="rId1"/>
          <a:srcRect l="22589" t="11961" r="6030" b="3921"/>
          <a:stretch/>
        </p:blipFill>
        <p:spPr>
          <a:xfrm>
            <a:off x="8375400" y="4084920"/>
            <a:ext cx="3164760" cy="2797200"/>
          </a:xfrm>
          <a:prstGeom prst="rect">
            <a:avLst/>
          </a:prstGeom>
          <a:ln>
            <a:noFill/>
          </a:ln>
        </p:spPr>
      </p:pic>
      <p:pic>
        <p:nvPicPr>
          <p:cNvPr id="210" name="Google Shape;233;p25" descr=""/>
          <p:cNvPicPr/>
          <p:nvPr/>
        </p:nvPicPr>
        <p:blipFill>
          <a:blip r:embed="rId2"/>
          <a:srcRect l="52222" t="0" r="-1684" b="0"/>
          <a:stretch/>
        </p:blipFill>
        <p:spPr>
          <a:xfrm>
            <a:off x="199440" y="3926160"/>
            <a:ext cx="3981960" cy="293112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4897440" y="0"/>
            <a:ext cx="256788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60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r>
              <a:rPr b="0" lang="en-GB" sz="4300" spc="-1" strike="noStrike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516920" y="493920"/>
            <a:ext cx="3328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2340" spc="-1" strike="noStrike">
                <a:solidFill>
                  <a:srgbClr val="000000"/>
                </a:solidFill>
                <a:latin typeface="Arial"/>
                <a:ea typeface="Arial"/>
              </a:rPr>
              <a:t>Branch clustering</a:t>
            </a:r>
            <a:endParaRPr b="0" lang="en-US" sz="234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9615240" y="4366440"/>
            <a:ext cx="549720" cy="207720"/>
          </a:xfrm>
          <a:custGeom>
            <a:avLst/>
            <a:gdLst/>
            <a:ahLst/>
            <a:rect l="l" t="t" r="r" b="b"/>
            <a:pathLst>
              <a:path w="57040" h="21600">
                <a:moveTo>
                  <a:pt x="3600" y="0"/>
                </a:moveTo>
                <a:lnTo>
                  <a:pt x="0" y="18000"/>
                </a:lnTo>
                <a:lnTo>
                  <a:pt x="53440" y="21600"/>
                </a:lnTo>
                <a:lnTo>
                  <a:pt x="57040" y="360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070" spc="-1" strike="noStrike">
                <a:solidFill>
                  <a:srgbClr val="000000"/>
                </a:solidFill>
                <a:latin typeface="Calibri"/>
                <a:ea typeface="Calibri"/>
              </a:rPr>
              <a:t>F_C</a:t>
            </a:r>
            <a:endParaRPr b="0" lang="en-US" sz="107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 flipH="1">
            <a:off x="9529920" y="4574160"/>
            <a:ext cx="359640" cy="18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63705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5"/>
          <p:cNvSpPr/>
          <p:nvPr/>
        </p:nvSpPr>
        <p:spPr>
          <a:xfrm>
            <a:off x="7984440" y="5007240"/>
            <a:ext cx="549720" cy="172080"/>
          </a:xfrm>
          <a:custGeom>
            <a:avLst/>
            <a:gdLst/>
            <a:ahLst/>
            <a:rect l="l" t="t" r="r" b="b"/>
            <a:pathLst>
              <a:path w="68805" h="21600">
                <a:moveTo>
                  <a:pt x="3600" y="0"/>
                </a:moveTo>
                <a:lnTo>
                  <a:pt x="0" y="18000"/>
                </a:lnTo>
                <a:lnTo>
                  <a:pt x="65205" y="21600"/>
                </a:lnTo>
                <a:lnTo>
                  <a:pt x="68805" y="360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070" spc="-1" strike="noStrike">
                <a:solidFill>
                  <a:srgbClr val="000000"/>
                </a:solidFill>
                <a:latin typeface="Calibri"/>
                <a:ea typeface="Calibri"/>
              </a:rPr>
              <a:t>S_C</a:t>
            </a:r>
            <a:endParaRPr b="0" lang="en-US" sz="107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8352720" y="5179680"/>
            <a:ext cx="331920" cy="42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63705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7"/>
          <p:cNvSpPr/>
          <p:nvPr/>
        </p:nvSpPr>
        <p:spPr>
          <a:xfrm>
            <a:off x="199440" y="787680"/>
            <a:ext cx="3981960" cy="9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Select s_c and f_c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4285080" y="1787400"/>
            <a:ext cx="2941200" cy="106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ANN followed by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shortest path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9" name="Google Shape;242;p25" descr=""/>
          <p:cNvPicPr/>
          <p:nvPr/>
        </p:nvPicPr>
        <p:blipFill>
          <a:blip r:embed="rId3"/>
          <a:srcRect l="0" t="4561" r="48126" b="0"/>
          <a:stretch/>
        </p:blipFill>
        <p:spPr>
          <a:xfrm>
            <a:off x="7559280" y="1037520"/>
            <a:ext cx="4176720" cy="2797200"/>
          </a:xfrm>
          <a:prstGeom prst="rect">
            <a:avLst/>
          </a:prstGeom>
          <a:ln>
            <a:noFill/>
          </a:ln>
        </p:spPr>
      </p:pic>
      <p:pic>
        <p:nvPicPr>
          <p:cNvPr id="220" name="Google Shape;243;p25" descr=""/>
          <p:cNvPicPr/>
          <p:nvPr/>
        </p:nvPicPr>
        <p:blipFill>
          <a:blip r:embed="rId4"/>
          <a:stretch/>
        </p:blipFill>
        <p:spPr>
          <a:xfrm>
            <a:off x="69480" y="1228320"/>
            <a:ext cx="3981960" cy="2697480"/>
          </a:xfrm>
          <a:prstGeom prst="rect">
            <a:avLst/>
          </a:prstGeom>
          <a:ln>
            <a:noFill/>
          </a:ln>
        </p:spPr>
      </p:pic>
      <p:sp>
        <p:nvSpPr>
          <p:cNvPr id="221" name="CustomShape 9"/>
          <p:cNvSpPr/>
          <p:nvPr/>
        </p:nvSpPr>
        <p:spPr>
          <a:xfrm flipH="1" rot="10800000">
            <a:off x="4158000" y="2710800"/>
            <a:ext cx="2941200" cy="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3705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0"/>
          <p:cNvSpPr/>
          <p:nvPr/>
        </p:nvSpPr>
        <p:spPr>
          <a:xfrm flipH="1">
            <a:off x="4055760" y="2727000"/>
            <a:ext cx="3529080" cy="151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3705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1"/>
          <p:cNvSpPr/>
          <p:nvPr/>
        </p:nvSpPr>
        <p:spPr>
          <a:xfrm flipH="1" rot="10800000">
            <a:off x="4238280" y="5721840"/>
            <a:ext cx="3676320" cy="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63705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2"/>
          <p:cNvSpPr/>
          <p:nvPr/>
        </p:nvSpPr>
        <p:spPr>
          <a:xfrm>
            <a:off x="4285080" y="4020840"/>
            <a:ext cx="3792960" cy="79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Branch composed by nodes in shortest path + Nn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13"/>
          <p:cNvSpPr/>
          <p:nvPr/>
        </p:nvSpPr>
        <p:spPr>
          <a:xfrm>
            <a:off x="4411800" y="5833080"/>
            <a:ext cx="3328920" cy="79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3D plot visualization of clustered branch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14"/>
          <p:cNvSpPr/>
          <p:nvPr/>
        </p:nvSpPr>
        <p:spPr>
          <a:xfrm>
            <a:off x="4051800" y="1403280"/>
            <a:ext cx="3507120" cy="45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970520" y="0"/>
            <a:ext cx="2403360" cy="90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000000"/>
                </a:solidFill>
                <a:latin typeface="Arial"/>
                <a:ea typeface="Arial"/>
              </a:rPr>
              <a:t>Results</a:t>
            </a:r>
            <a:r>
              <a:rPr b="0" lang="en-GB" sz="43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4964400" y="615960"/>
            <a:ext cx="226296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Time Ordering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229" name="Google Shape;256;p26" descr=""/>
          <p:cNvPicPr/>
          <p:nvPr/>
        </p:nvPicPr>
        <p:blipFill>
          <a:blip r:embed="rId1"/>
          <a:stretch/>
        </p:blipFill>
        <p:spPr>
          <a:xfrm>
            <a:off x="134640" y="1312920"/>
            <a:ext cx="7403040" cy="533916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9275040" y="6348960"/>
            <a:ext cx="29167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K. Campbell et al. 2016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1" name="Google Shape;258;p26" descr=""/>
          <p:cNvPicPr/>
          <p:nvPr/>
        </p:nvPicPr>
        <p:blipFill>
          <a:blip r:embed="rId2"/>
          <a:srcRect l="4100" t="0" r="3519" b="0"/>
          <a:stretch/>
        </p:blipFill>
        <p:spPr>
          <a:xfrm>
            <a:off x="7538400" y="1566360"/>
            <a:ext cx="4718160" cy="2492640"/>
          </a:xfrm>
          <a:prstGeom prst="rect">
            <a:avLst/>
          </a:prstGeom>
          <a:ln>
            <a:noFill/>
          </a:ln>
        </p:spPr>
      </p:pic>
      <p:sp>
        <p:nvSpPr>
          <p:cNvPr id="232" name="CustomShape 4"/>
          <p:cNvSpPr/>
          <p:nvPr/>
        </p:nvSpPr>
        <p:spPr>
          <a:xfrm>
            <a:off x="9477720" y="2400480"/>
            <a:ext cx="828000" cy="74232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195880" y="-40680"/>
            <a:ext cx="234756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 fontScale="55000"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504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endParaRPr b="0" lang="en-US" sz="5040" spc="-1" strike="noStrike">
              <a:latin typeface="Arial"/>
            </a:endParaRPr>
          </a:p>
        </p:txBody>
      </p:sp>
      <p:pic>
        <p:nvPicPr>
          <p:cNvPr id="234" name="Google Shape;265;p27" descr=""/>
          <p:cNvPicPr/>
          <p:nvPr/>
        </p:nvPicPr>
        <p:blipFill>
          <a:blip r:embed="rId1"/>
          <a:stretch/>
        </p:blipFill>
        <p:spPr>
          <a:xfrm>
            <a:off x="7171560" y="3769560"/>
            <a:ext cx="4000680" cy="262512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7622280" y="6238440"/>
            <a:ext cx="36180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Mainly noise!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 flipH="1" rot="10800000">
            <a:off x="5133600" y="4690800"/>
            <a:ext cx="1836720" cy="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Google Shape;268;p27" descr=""/>
          <p:cNvPicPr/>
          <p:nvPr/>
        </p:nvPicPr>
        <p:blipFill>
          <a:blip r:embed="rId2"/>
          <a:srcRect l="0" t="0" r="6234" b="0"/>
          <a:stretch/>
        </p:blipFill>
        <p:spPr>
          <a:xfrm>
            <a:off x="331200" y="2717640"/>
            <a:ext cx="4951800" cy="352044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5311080" y="3899520"/>
            <a:ext cx="1836720" cy="34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Wanderlust output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212040" y="1717200"/>
            <a:ext cx="7501320" cy="14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Wanderlust: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graph-based trajectory detection algorithm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3285360" y="549360"/>
            <a:ext cx="588384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Time ordering: Wanderlust algorithm 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241" name="Google Shape;272;p27" descr=""/>
          <p:cNvPicPr/>
          <p:nvPr/>
        </p:nvPicPr>
        <p:blipFill>
          <a:blip r:embed="rId3"/>
          <a:srcRect l="52222" t="0" r="-1680" b="0"/>
          <a:stretch/>
        </p:blipFill>
        <p:spPr>
          <a:xfrm>
            <a:off x="7257960" y="1027440"/>
            <a:ext cx="3981960" cy="293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77;p28" descr=""/>
          <p:cNvPicPr/>
          <p:nvPr/>
        </p:nvPicPr>
        <p:blipFill>
          <a:blip r:embed="rId1"/>
          <a:srcRect l="10145" t="2602" r="4789" b="0"/>
          <a:stretch/>
        </p:blipFill>
        <p:spPr>
          <a:xfrm>
            <a:off x="116280" y="2174400"/>
            <a:ext cx="3655440" cy="368352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5041080" y="0"/>
            <a:ext cx="2391120" cy="9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endParaRPr b="0" lang="en-US" sz="4300" spc="-1" strike="noStrike">
              <a:latin typeface="Arial"/>
            </a:endParaRPr>
          </a:p>
        </p:txBody>
      </p:sp>
      <p:pic>
        <p:nvPicPr>
          <p:cNvPr id="244" name="Google Shape;279;p28" descr=""/>
          <p:cNvPicPr/>
          <p:nvPr/>
        </p:nvPicPr>
        <p:blipFill>
          <a:blip r:embed="rId2"/>
          <a:stretch/>
        </p:blipFill>
        <p:spPr>
          <a:xfrm>
            <a:off x="8035560" y="3058560"/>
            <a:ext cx="4000680" cy="2052000"/>
          </a:xfrm>
          <a:prstGeom prst="rect">
            <a:avLst/>
          </a:prstGeom>
          <a:ln>
            <a:noFill/>
          </a:ln>
        </p:spPr>
      </p:pic>
      <p:pic>
        <p:nvPicPr>
          <p:cNvPr id="245" name="Google Shape;280;p28" descr=""/>
          <p:cNvPicPr/>
          <p:nvPr/>
        </p:nvPicPr>
        <p:blipFill>
          <a:blip r:embed="rId3"/>
          <a:srcRect l="17038" t="13787" r="13506" b="3520"/>
          <a:stretch/>
        </p:blipFill>
        <p:spPr>
          <a:xfrm>
            <a:off x="4628880" y="2975760"/>
            <a:ext cx="2286360" cy="2342880"/>
          </a:xfrm>
          <a:prstGeom prst="rect">
            <a:avLst/>
          </a:prstGeom>
          <a:ln>
            <a:noFill/>
          </a:ln>
        </p:spPr>
      </p:pic>
      <p:sp>
        <p:nvSpPr>
          <p:cNvPr id="246" name="CustomShape 2"/>
          <p:cNvSpPr/>
          <p:nvPr/>
        </p:nvSpPr>
        <p:spPr>
          <a:xfrm>
            <a:off x="4139640" y="660960"/>
            <a:ext cx="405684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Wanderlust algorithm 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3772080" y="4084560"/>
            <a:ext cx="87048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"/>
          <p:cNvSpPr/>
          <p:nvPr/>
        </p:nvSpPr>
        <p:spPr>
          <a:xfrm>
            <a:off x="4910400" y="1969560"/>
            <a:ext cx="18889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Only GC cells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7067880" y="4087800"/>
            <a:ext cx="96768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6"/>
          <p:cNvSpPr/>
          <p:nvPr/>
        </p:nvSpPr>
        <p:spPr>
          <a:xfrm rot="18595800">
            <a:off x="201240" y="2903760"/>
            <a:ext cx="1425240" cy="5745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7"/>
          <p:cNvSpPr/>
          <p:nvPr/>
        </p:nvSpPr>
        <p:spPr>
          <a:xfrm>
            <a:off x="9014400" y="5219280"/>
            <a:ext cx="204336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2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noise!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94;p29" descr=""/>
          <p:cNvPicPr/>
          <p:nvPr/>
        </p:nvPicPr>
        <p:blipFill>
          <a:blip r:embed="rId1"/>
          <a:srcRect l="12008" t="13952" r="20485" b="5799"/>
          <a:stretch/>
        </p:blipFill>
        <p:spPr>
          <a:xfrm>
            <a:off x="1168920" y="1398600"/>
            <a:ext cx="4939920" cy="424476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8674920" y="3857760"/>
            <a:ext cx="173160" cy="146160"/>
          </a:xfrm>
          <a:custGeom>
            <a:avLst/>
            <a:gdLst/>
            <a:ahLst/>
            <a:rect l="l" t="t" r="r" b="b"/>
            <a:pathLst>
              <a:path w="25571" h="21600">
                <a:moveTo>
                  <a:pt x="0" y="10800"/>
                </a:moveTo>
              </a:path>
            </a:pathLst>
          </a:cu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11409120" y="5432040"/>
            <a:ext cx="167400" cy="211320"/>
          </a:xfrm>
          <a:custGeom>
            <a:avLst/>
            <a:gdLst/>
            <a:ahLst/>
            <a:rect l="l" t="t" r="r" b="b"/>
            <a:pathLst>
              <a:path w="21600" h="27243">
                <a:moveTo>
                  <a:pt x="0" y="13621"/>
                </a:moveTo>
              </a:path>
            </a:pathLst>
          </a:cu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4898880" y="-64080"/>
            <a:ext cx="2394000" cy="83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 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3197160" y="549360"/>
            <a:ext cx="579744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Martinez ODE numerical solution data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1168920" y="5643720"/>
            <a:ext cx="579744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609480" indent="-406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3d plot for the 3 genes, BCL6, IRF4 and BLIMP1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>
            <a:off x="700560" y="682200"/>
            <a:ext cx="145728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7"/>
          <p:cNvSpPr/>
          <p:nvPr/>
        </p:nvSpPr>
        <p:spPr>
          <a:xfrm>
            <a:off x="6858000" y="2352960"/>
            <a:ext cx="51465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To check the implementation of InferenceSnapshot framework.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306;p30" descr=""/>
          <p:cNvPicPr/>
          <p:nvPr/>
        </p:nvPicPr>
        <p:blipFill>
          <a:blip r:embed="rId1"/>
          <a:stretch/>
        </p:blipFill>
        <p:spPr>
          <a:xfrm>
            <a:off x="2976120" y="1222200"/>
            <a:ext cx="6634800" cy="2907360"/>
          </a:xfrm>
          <a:prstGeom prst="rect">
            <a:avLst/>
          </a:prstGeom>
          <a:ln>
            <a:noFill/>
          </a:ln>
        </p:spPr>
      </p:pic>
      <p:pic>
        <p:nvPicPr>
          <p:cNvPr id="261" name="Google Shape;307;p30" descr=""/>
          <p:cNvPicPr/>
          <p:nvPr/>
        </p:nvPicPr>
        <p:blipFill>
          <a:blip r:embed="rId2"/>
          <a:srcRect l="12008" t="13952" r="20485" b="5807"/>
          <a:stretch/>
        </p:blipFill>
        <p:spPr>
          <a:xfrm>
            <a:off x="39960" y="1351440"/>
            <a:ext cx="2868120" cy="2464560"/>
          </a:xfrm>
          <a:prstGeom prst="rect">
            <a:avLst/>
          </a:prstGeom>
          <a:ln>
            <a:noFill/>
          </a:ln>
        </p:spPr>
      </p:pic>
      <p:pic>
        <p:nvPicPr>
          <p:cNvPr id="262" name="Google Shape;308;p30" descr=""/>
          <p:cNvPicPr/>
          <p:nvPr/>
        </p:nvPicPr>
        <p:blipFill>
          <a:blip r:embed="rId3"/>
          <a:stretch/>
        </p:blipFill>
        <p:spPr>
          <a:xfrm>
            <a:off x="4446000" y="4212720"/>
            <a:ext cx="3564000" cy="2649960"/>
          </a:xfrm>
          <a:prstGeom prst="rect">
            <a:avLst/>
          </a:prstGeom>
          <a:ln>
            <a:noFill/>
          </a:ln>
        </p:spPr>
      </p:pic>
      <p:sp>
        <p:nvSpPr>
          <p:cNvPr id="263" name="CustomShape 1"/>
          <p:cNvSpPr/>
          <p:nvPr/>
        </p:nvSpPr>
        <p:spPr>
          <a:xfrm>
            <a:off x="8674920" y="3857760"/>
            <a:ext cx="173160" cy="146160"/>
          </a:xfrm>
          <a:custGeom>
            <a:avLst/>
            <a:gdLst/>
            <a:ahLst/>
            <a:rect l="l" t="t" r="r" b="b"/>
            <a:pathLst>
              <a:path w="25571" h="21600">
                <a:moveTo>
                  <a:pt x="0" y="10800"/>
                </a:moveTo>
              </a:path>
            </a:pathLst>
          </a:cu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"/>
          <p:cNvSpPr/>
          <p:nvPr/>
        </p:nvSpPr>
        <p:spPr>
          <a:xfrm>
            <a:off x="11409120" y="5432040"/>
            <a:ext cx="167400" cy="211320"/>
          </a:xfrm>
          <a:custGeom>
            <a:avLst/>
            <a:gdLst/>
            <a:ahLst/>
            <a:rect l="l" t="t" r="r" b="b"/>
            <a:pathLst>
              <a:path w="21600" h="27243">
                <a:moveTo>
                  <a:pt x="0" y="13621"/>
                </a:moveTo>
              </a:path>
            </a:pathLst>
          </a:cu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3"/>
          <p:cNvSpPr/>
          <p:nvPr/>
        </p:nvSpPr>
        <p:spPr>
          <a:xfrm>
            <a:off x="4898880" y="-64080"/>
            <a:ext cx="2394000" cy="83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 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3197160" y="549360"/>
            <a:ext cx="579744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Martinez ODEs numerical solution data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9384480" y="1351440"/>
            <a:ext cx="356400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1840" spc="-1" strike="noStrike">
                <a:solidFill>
                  <a:srgbClr val="000000"/>
                </a:solidFill>
                <a:latin typeface="Arial"/>
                <a:ea typeface="Arial"/>
              </a:rPr>
              <a:t>Here I look to the  expression of BCL6</a:t>
            </a:r>
            <a:endParaRPr b="0" lang="en-US" sz="1840" spc="-1" strike="noStrike"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-5040" y="4130280"/>
            <a:ext cx="3110760" cy="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609480" indent="-406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3d plot for the 3 genes, BCL6, IRF4 and BLIMP1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CustomShape 7"/>
          <p:cNvSpPr/>
          <p:nvPr/>
        </p:nvSpPr>
        <p:spPr>
          <a:xfrm>
            <a:off x="700560" y="682200"/>
            <a:ext cx="1457280" cy="4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8"/>
          <p:cNvSpPr/>
          <p:nvPr/>
        </p:nvSpPr>
        <p:spPr>
          <a:xfrm>
            <a:off x="6473880" y="1165680"/>
            <a:ext cx="3428640" cy="266076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73840" y="66240"/>
            <a:ext cx="316728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 fontScale="34000"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685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br/>
            <a:endParaRPr b="0" lang="en-US" sz="685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293760" y="884520"/>
            <a:ext cx="304308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3" name="Google Shape;323;p31" descr=""/>
          <p:cNvPicPr/>
          <p:nvPr/>
        </p:nvPicPr>
        <p:blipFill>
          <a:blip r:embed="rId1"/>
          <a:stretch/>
        </p:blipFill>
        <p:spPr>
          <a:xfrm>
            <a:off x="374400" y="1530000"/>
            <a:ext cx="3564000" cy="2649960"/>
          </a:xfrm>
          <a:prstGeom prst="rect">
            <a:avLst/>
          </a:prstGeom>
          <a:ln>
            <a:noFill/>
          </a:ln>
        </p:spPr>
      </p:pic>
      <p:sp>
        <p:nvSpPr>
          <p:cNvPr id="274" name="CustomShape 3"/>
          <p:cNvSpPr/>
          <p:nvPr/>
        </p:nvSpPr>
        <p:spPr>
          <a:xfrm>
            <a:off x="898920" y="1684440"/>
            <a:ext cx="173160" cy="146160"/>
          </a:xfrm>
          <a:custGeom>
            <a:avLst/>
            <a:gdLst/>
            <a:ahLst/>
            <a:rect l="l" t="t" r="r" b="b"/>
            <a:pathLst>
              <a:path w="25571" h="21600">
                <a:moveTo>
                  <a:pt x="0" y="10800"/>
                </a:moveTo>
              </a:path>
            </a:pathLst>
          </a:cu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4"/>
          <p:cNvSpPr/>
          <p:nvPr/>
        </p:nvSpPr>
        <p:spPr>
          <a:xfrm>
            <a:off x="3663360" y="3242880"/>
            <a:ext cx="167400" cy="211320"/>
          </a:xfrm>
          <a:custGeom>
            <a:avLst/>
            <a:gdLst/>
            <a:ahLst/>
            <a:rect l="l" t="t" r="r" b="b"/>
            <a:pathLst>
              <a:path w="21600" h="27243">
                <a:moveTo>
                  <a:pt x="0" y="13621"/>
                </a:moveTo>
              </a:path>
            </a:pathLst>
          </a:cu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6" name="Google Shape;326;p31" descr=""/>
          <p:cNvPicPr/>
          <p:nvPr/>
        </p:nvPicPr>
        <p:blipFill>
          <a:blip r:embed="rId2"/>
          <a:srcRect l="4394" t="8791" r="8446" b="0"/>
          <a:stretch/>
        </p:blipFill>
        <p:spPr>
          <a:xfrm>
            <a:off x="4653720" y="1533600"/>
            <a:ext cx="3409200" cy="2378160"/>
          </a:xfrm>
          <a:prstGeom prst="rect">
            <a:avLst/>
          </a:prstGeom>
          <a:ln>
            <a:noFill/>
          </a:ln>
        </p:spPr>
      </p:pic>
      <p:pic>
        <p:nvPicPr>
          <p:cNvPr id="277" name="Google Shape;327;p31" descr=""/>
          <p:cNvPicPr/>
          <p:nvPr/>
        </p:nvPicPr>
        <p:blipFill>
          <a:blip r:embed="rId3"/>
          <a:srcRect l="4671" t="7816" r="8476" b="0"/>
          <a:stretch/>
        </p:blipFill>
        <p:spPr>
          <a:xfrm>
            <a:off x="8241480" y="1500480"/>
            <a:ext cx="3454560" cy="2444400"/>
          </a:xfrm>
          <a:prstGeom prst="rect">
            <a:avLst/>
          </a:prstGeom>
          <a:ln>
            <a:noFill/>
          </a:ln>
        </p:spPr>
      </p:pic>
      <p:pic>
        <p:nvPicPr>
          <p:cNvPr id="278" name="Google Shape;328;p31" descr=""/>
          <p:cNvPicPr/>
          <p:nvPr/>
        </p:nvPicPr>
        <p:blipFill>
          <a:blip r:embed="rId4"/>
          <a:srcRect l="25902" t="14060" r="15073" b="5465"/>
          <a:stretch/>
        </p:blipFill>
        <p:spPr>
          <a:xfrm>
            <a:off x="7693200" y="3957480"/>
            <a:ext cx="2854080" cy="2594520"/>
          </a:xfrm>
          <a:prstGeom prst="rect">
            <a:avLst/>
          </a:prstGeom>
          <a:ln>
            <a:noFill/>
          </a:ln>
        </p:spPr>
      </p:pic>
      <p:sp>
        <p:nvSpPr>
          <p:cNvPr id="279" name="CustomShape 5"/>
          <p:cNvSpPr/>
          <p:nvPr/>
        </p:nvSpPr>
        <p:spPr>
          <a:xfrm>
            <a:off x="2908800" y="469080"/>
            <a:ext cx="83790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Arial"/>
              </a:rPr>
              <a:t>Martinez ODEs numerical solution data: Branch Clustering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280" name="CustomShape 6"/>
          <p:cNvSpPr/>
          <p:nvPr/>
        </p:nvSpPr>
        <p:spPr>
          <a:xfrm>
            <a:off x="4448520" y="4997520"/>
            <a:ext cx="340920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Cluster branch showed in 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CustomShape 7"/>
          <p:cNvSpPr/>
          <p:nvPr/>
        </p:nvSpPr>
        <p:spPr>
          <a:xfrm>
            <a:off x="5425560" y="1001160"/>
            <a:ext cx="1865520" cy="49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Shortest path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CustomShape 8"/>
          <p:cNvSpPr/>
          <p:nvPr/>
        </p:nvSpPr>
        <p:spPr>
          <a:xfrm>
            <a:off x="8778240" y="939240"/>
            <a:ext cx="274572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Clustered branch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CustomShape 9"/>
          <p:cNvSpPr/>
          <p:nvPr/>
        </p:nvSpPr>
        <p:spPr>
          <a:xfrm>
            <a:off x="1018080" y="1016640"/>
            <a:ext cx="227664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Select SC and FC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10"/>
          <p:cNvSpPr/>
          <p:nvPr/>
        </p:nvSpPr>
        <p:spPr>
          <a:xfrm>
            <a:off x="3938760" y="1684440"/>
            <a:ext cx="714600" cy="14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58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1"/>
          <p:cNvSpPr/>
          <p:nvPr/>
        </p:nvSpPr>
        <p:spPr>
          <a:xfrm>
            <a:off x="8063280" y="1591200"/>
            <a:ext cx="177840" cy="21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58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409640" y="0"/>
            <a:ext cx="3517560" cy="86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1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Introduction 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5004000" y="1773720"/>
            <a:ext cx="5896440" cy="21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 fontScale="63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Place for adaptive immune response in peripheral lymphoid organs: </a:t>
            </a:r>
            <a:endParaRPr b="0" lang="en-US" sz="2300" spc="-1" strike="noStrike">
              <a:latin typeface="Arial"/>
            </a:endParaRPr>
          </a:p>
          <a:p>
            <a:pPr marL="609480" indent="-389160">
              <a:lnSpc>
                <a:spcPct val="90000"/>
              </a:lnSpc>
              <a:spcBef>
                <a:spcPts val="1599"/>
              </a:spcBef>
              <a:buClr>
                <a:srgbClr val="3d85c6"/>
              </a:buClr>
              <a:buFont typeface="Calibri"/>
              <a:buChar char="●"/>
              <a:tabLst>
                <a:tab algn="l" pos="0"/>
              </a:tabLst>
            </a:pPr>
            <a:r>
              <a:rPr b="1" lang="en-GB" sz="2300" spc="-1" strike="noStrike">
                <a:solidFill>
                  <a:srgbClr val="3d85c6"/>
                </a:solidFill>
                <a:latin typeface="Arial"/>
                <a:ea typeface="Arial"/>
              </a:rPr>
              <a:t>Spleen</a:t>
            </a:r>
            <a:r>
              <a:rPr b="0" lang="en-GB" sz="2300" spc="-1" strike="noStrike">
                <a:solidFill>
                  <a:srgbClr val="3d85c6"/>
                </a:solidFill>
                <a:latin typeface="Arial"/>
                <a:ea typeface="Arial"/>
              </a:rPr>
              <a:t> </a:t>
            </a:r>
            <a:endParaRPr b="0" lang="en-US" sz="2300" spc="-1" strike="noStrike">
              <a:latin typeface="Arial"/>
            </a:endParaRPr>
          </a:p>
          <a:p>
            <a:pPr marL="609480" indent="-389160">
              <a:lnSpc>
                <a:spcPct val="90000"/>
              </a:lnSpc>
              <a:buClr>
                <a:srgbClr val="3d85c6"/>
              </a:buClr>
              <a:buFont typeface="Arial"/>
              <a:buChar char="●"/>
              <a:tabLst>
                <a:tab algn="l" pos="0"/>
              </a:tabLst>
            </a:pPr>
            <a:r>
              <a:rPr b="1" lang="en-GB" sz="2300" spc="-1" strike="noStrike">
                <a:solidFill>
                  <a:srgbClr val="3d85c6"/>
                </a:solidFill>
                <a:latin typeface="Arial"/>
                <a:ea typeface="Arial"/>
              </a:rPr>
              <a:t>Lymph nodes</a:t>
            </a:r>
            <a:endParaRPr b="0" lang="en-US" sz="2300" spc="-1" strike="noStrike">
              <a:latin typeface="Arial"/>
            </a:endParaRPr>
          </a:p>
          <a:p>
            <a:pPr lvl="1" marL="1219320" indent="-389160">
              <a:lnSpc>
                <a:spcPct val="90000"/>
              </a:lnSpc>
              <a:buClr>
                <a:srgbClr val="e48312"/>
              </a:buClr>
              <a:buFont typeface="Calibri"/>
              <a:buChar char="○"/>
              <a:tabLst>
                <a:tab algn="l" pos="0"/>
              </a:tabLst>
            </a:pPr>
            <a:r>
              <a:rPr b="0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Including gut-associated</a:t>
            </a:r>
            <a:r>
              <a:rPr b="0" lang="en-GB" sz="2300" spc="-1" strike="noStrike">
                <a:solidFill>
                  <a:srgbClr val="404040"/>
                </a:solidFill>
                <a:latin typeface="Arial"/>
                <a:ea typeface="Arial"/>
              </a:rPr>
              <a:t> </a:t>
            </a:r>
            <a:r>
              <a:rPr b="1" lang="en-GB" sz="2300" spc="-1" strike="noStrike">
                <a:solidFill>
                  <a:srgbClr val="3d85c6"/>
                </a:solidFill>
                <a:latin typeface="Arial"/>
                <a:ea typeface="Arial"/>
              </a:rPr>
              <a:t>tonsils</a:t>
            </a:r>
            <a:r>
              <a:rPr b="0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r>
              <a:rPr b="0" lang="en-GB" sz="2300" spc="-1" strike="noStrike">
                <a:solidFill>
                  <a:srgbClr val="404040"/>
                </a:solidFill>
                <a:latin typeface="Arial"/>
                <a:ea typeface="Arial"/>
              </a:rPr>
              <a:t> 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GB" sz="1740" spc="-1" strike="noStrike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endParaRPr b="0" lang="en-US" sz="1740" spc="-1" strike="noStrike">
              <a:latin typeface="Arial"/>
            </a:endParaRPr>
          </a:p>
          <a:p>
            <a:pPr marL="609480">
              <a:lnSpc>
                <a:spcPct val="9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4" name="Google Shape;72;p14" descr=""/>
          <p:cNvPicPr/>
          <p:nvPr/>
        </p:nvPicPr>
        <p:blipFill>
          <a:blip r:embed="rId1"/>
          <a:stretch/>
        </p:blipFill>
        <p:spPr>
          <a:xfrm>
            <a:off x="183600" y="1058040"/>
            <a:ext cx="4772520" cy="4992840"/>
          </a:xfrm>
          <a:prstGeom prst="rect">
            <a:avLst/>
          </a:prstGeom>
          <a:ln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3761640" y="2936880"/>
            <a:ext cx="438120" cy="21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1049400" y="1884600"/>
            <a:ext cx="438120" cy="21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5"/>
          <p:cNvSpPr/>
          <p:nvPr/>
        </p:nvSpPr>
        <p:spPr>
          <a:xfrm>
            <a:off x="2481840" y="534960"/>
            <a:ext cx="887472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Location in human body of adaptive immune response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8366760" y="6388200"/>
            <a:ext cx="4063680" cy="20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1440" spc="-1" strike="noStrike">
                <a:solidFill>
                  <a:srgbClr val="000000"/>
                </a:solidFill>
                <a:latin typeface="Arial"/>
                <a:ea typeface="Arial"/>
              </a:rPr>
              <a:t>Janeway’s Immunobiology 9th edition</a:t>
            </a:r>
            <a:endParaRPr b="0" lang="en-US" sz="144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40" spc="-1" strike="noStrike">
              <a:latin typeface="Arial"/>
            </a:endParaRPr>
          </a:p>
        </p:txBody>
      </p:sp>
      <p:pic>
        <p:nvPicPr>
          <p:cNvPr id="99" name="Google Shape;77;p14" descr=""/>
          <p:cNvPicPr/>
          <p:nvPr/>
        </p:nvPicPr>
        <p:blipFill>
          <a:blip r:embed="rId2"/>
          <a:stretch/>
        </p:blipFill>
        <p:spPr>
          <a:xfrm>
            <a:off x="5328000" y="3789000"/>
            <a:ext cx="3619800" cy="2532960"/>
          </a:xfrm>
          <a:prstGeom prst="rect">
            <a:avLst/>
          </a:prstGeom>
          <a:ln>
            <a:noFill/>
          </a:ln>
        </p:spPr>
      </p:pic>
      <p:sp>
        <p:nvSpPr>
          <p:cNvPr id="100" name="CustomShape 7"/>
          <p:cNvSpPr/>
          <p:nvPr/>
        </p:nvSpPr>
        <p:spPr>
          <a:xfrm>
            <a:off x="8994960" y="3835080"/>
            <a:ext cx="3196800" cy="13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340" spc="-1" strike="noStrike">
                <a:solidFill>
                  <a:srgbClr val="000000"/>
                </a:solidFill>
                <a:latin typeface="Calibri"/>
                <a:ea typeface="Calibri"/>
              </a:rPr>
              <a:t>Secondary lymphoid follicles: </a:t>
            </a:r>
            <a:endParaRPr b="0" lang="en-US" sz="134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340" spc="-1" strike="noStrike">
                <a:solidFill>
                  <a:srgbClr val="000000"/>
                </a:solidFill>
                <a:latin typeface="Calibri"/>
                <a:ea typeface="Calibri"/>
              </a:rPr>
              <a:t>Contain </a:t>
            </a:r>
            <a:r>
              <a:rPr b="1" lang="en-GB" sz="1340" spc="-1" strike="noStrike">
                <a:solidFill>
                  <a:srgbClr val="ff0000"/>
                </a:solidFill>
                <a:latin typeface="Calibri"/>
                <a:ea typeface="Calibri"/>
              </a:rPr>
              <a:t>germinal centers</a:t>
            </a:r>
            <a:r>
              <a:rPr b="0" lang="en-GB" sz="1340" spc="-1" strike="noStrike">
                <a:solidFill>
                  <a:srgbClr val="000000"/>
                </a:solidFill>
                <a:latin typeface="Calibri"/>
                <a:ea typeface="Calibri"/>
              </a:rPr>
              <a:t>, areas for intense B cell proliferation during immune response.</a:t>
            </a:r>
            <a:endParaRPr b="0" lang="en-US" sz="1340" spc="-1" strike="noStrike">
              <a:latin typeface="Arial"/>
            </a:endParaRPr>
          </a:p>
        </p:txBody>
      </p:sp>
      <p:sp>
        <p:nvSpPr>
          <p:cNvPr id="101" name="CustomShape 8"/>
          <p:cNvSpPr/>
          <p:nvPr/>
        </p:nvSpPr>
        <p:spPr>
          <a:xfrm>
            <a:off x="5635800" y="5784840"/>
            <a:ext cx="633960" cy="28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340;p32" descr=""/>
          <p:cNvPicPr/>
          <p:nvPr/>
        </p:nvPicPr>
        <p:blipFill>
          <a:blip r:embed="rId1"/>
          <a:srcRect l="5828" t="10154" r="8980" b="0"/>
          <a:stretch/>
        </p:blipFill>
        <p:spPr>
          <a:xfrm>
            <a:off x="8137800" y="3974040"/>
            <a:ext cx="3359160" cy="2656800"/>
          </a:xfrm>
          <a:prstGeom prst="rect">
            <a:avLst/>
          </a:prstGeom>
          <a:ln>
            <a:noFill/>
          </a:ln>
        </p:spPr>
      </p:pic>
      <p:pic>
        <p:nvPicPr>
          <p:cNvPr id="287" name="Google Shape;341;p32" descr=""/>
          <p:cNvPicPr/>
          <p:nvPr/>
        </p:nvPicPr>
        <p:blipFill>
          <a:blip r:embed="rId2"/>
          <a:srcRect l="5488" t="9675" r="8622" b="1780"/>
          <a:stretch/>
        </p:blipFill>
        <p:spPr>
          <a:xfrm>
            <a:off x="8164080" y="1087920"/>
            <a:ext cx="3359160" cy="2597040"/>
          </a:xfrm>
          <a:prstGeom prst="rect">
            <a:avLst/>
          </a:prstGeom>
          <a:ln>
            <a:noFill/>
          </a:ln>
        </p:spPr>
      </p:pic>
      <p:pic>
        <p:nvPicPr>
          <p:cNvPr id="288" name="Google Shape;342;p32" descr=""/>
          <p:cNvPicPr/>
          <p:nvPr/>
        </p:nvPicPr>
        <p:blipFill>
          <a:blip r:embed="rId3"/>
          <a:srcRect l="4561" t="0" r="6541" b="0"/>
          <a:stretch/>
        </p:blipFill>
        <p:spPr>
          <a:xfrm>
            <a:off x="169920" y="1548720"/>
            <a:ext cx="4848480" cy="3760560"/>
          </a:xfrm>
          <a:prstGeom prst="rect">
            <a:avLst/>
          </a:prstGeom>
          <a:ln>
            <a:noFill/>
          </a:ln>
        </p:spPr>
      </p:pic>
      <p:sp>
        <p:nvSpPr>
          <p:cNvPr id="289" name="CustomShape 1"/>
          <p:cNvSpPr/>
          <p:nvPr/>
        </p:nvSpPr>
        <p:spPr>
          <a:xfrm>
            <a:off x="4491000" y="-126000"/>
            <a:ext cx="2513160" cy="46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000000"/>
                </a:solidFill>
                <a:latin typeface="Arial"/>
                <a:ea typeface="Arial"/>
              </a:rPr>
              <a:t>Results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5228640" y="4424400"/>
            <a:ext cx="2521800" cy="52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3"/>
          <p:cNvSpPr/>
          <p:nvPr/>
        </p:nvSpPr>
        <p:spPr>
          <a:xfrm rot="10800000">
            <a:off x="770400" y="5454720"/>
            <a:ext cx="36558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4425840" y="5190480"/>
            <a:ext cx="949680" cy="34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Start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181800" y="5214960"/>
            <a:ext cx="640440" cy="17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End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5325120" y="3697200"/>
            <a:ext cx="2190600" cy="58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Wanderlust 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7"/>
          <p:cNvSpPr/>
          <p:nvPr/>
        </p:nvSpPr>
        <p:spPr>
          <a:xfrm>
            <a:off x="5842080" y="1343160"/>
            <a:ext cx="2093040" cy="86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Plot of raw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6" name="CustomShape 8"/>
          <p:cNvSpPr/>
          <p:nvPr/>
        </p:nvSpPr>
        <p:spPr>
          <a:xfrm>
            <a:off x="2327040" y="570600"/>
            <a:ext cx="78030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Martinez ODE numerical solution data: Wanderlust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134"/>
              </a:spcBef>
              <a:tabLst>
                <a:tab algn="l" pos="0"/>
              </a:tabLst>
            </a:pPr>
            <a:endParaRPr b="0" lang="en-US" sz="2300" spc="-1" strike="noStrike">
              <a:latin typeface="Arial"/>
            </a:endParaRPr>
          </a:p>
        </p:txBody>
      </p:sp>
      <p:sp>
        <p:nvSpPr>
          <p:cNvPr id="297" name="CustomShape 9"/>
          <p:cNvSpPr/>
          <p:nvPr/>
        </p:nvSpPr>
        <p:spPr>
          <a:xfrm>
            <a:off x="1100880" y="5895360"/>
            <a:ext cx="683424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InferenceSnapshot implementation showing good results!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4861080" y="0"/>
            <a:ext cx="246924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6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br/>
            <a:endParaRPr b="0" lang="en-US" sz="43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4623120" y="491760"/>
            <a:ext cx="294552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Branch clustering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300" name="Google Shape;359;p33" descr=""/>
          <p:cNvPicPr/>
          <p:nvPr/>
        </p:nvPicPr>
        <p:blipFill>
          <a:blip r:embed="rId1"/>
          <a:srcRect l="0" t="834" r="50176" b="0"/>
          <a:stretch/>
        </p:blipFill>
        <p:spPr>
          <a:xfrm>
            <a:off x="3546720" y="1942200"/>
            <a:ext cx="5097960" cy="3956040"/>
          </a:xfrm>
          <a:prstGeom prst="rect">
            <a:avLst/>
          </a:prstGeom>
          <a:ln>
            <a:noFill/>
          </a:ln>
        </p:spPr>
      </p:pic>
      <p:sp>
        <p:nvSpPr>
          <p:cNvPr id="301" name="CustomShape 3"/>
          <p:cNvSpPr/>
          <p:nvPr/>
        </p:nvSpPr>
        <p:spPr>
          <a:xfrm>
            <a:off x="2470320" y="1572480"/>
            <a:ext cx="8229240" cy="7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Back to the shortest path problem using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Human lymphoid organs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4100040" y="6002280"/>
            <a:ext cx="454500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Next I look in detail into the clustering algorithm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>
            <a:off x="8819280" y="3086280"/>
            <a:ext cx="25099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Why this detour in shortest path?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983520" y="5102280"/>
            <a:ext cx="6066720" cy="8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12 data point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divided into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3 clusters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4596120" y="0"/>
            <a:ext cx="2999520" cy="16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65000"/>
              </a:lnSpc>
              <a:tabLst>
                <a:tab algn="l" pos="0"/>
              </a:tabLst>
            </a:pPr>
            <a:r>
              <a:rPr b="0" lang="en-GB" sz="6000" spc="-1" strike="noStrike">
                <a:solidFill>
                  <a:srgbClr val="404040"/>
                </a:solidFill>
                <a:latin typeface="Calibri"/>
                <a:ea typeface="Calibri"/>
              </a:rPr>
              <a:t>Results</a:t>
            </a:r>
            <a:br/>
            <a:endParaRPr b="0" lang="en-US" sz="6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750840" y="618840"/>
            <a:ext cx="469008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Branch clustering: Toy data set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307" name="Google Shape;370;p34" descr=""/>
          <p:cNvPicPr/>
          <p:nvPr/>
        </p:nvPicPr>
        <p:blipFill>
          <a:blip r:embed="rId1"/>
          <a:stretch/>
        </p:blipFill>
        <p:spPr>
          <a:xfrm>
            <a:off x="481680" y="1440360"/>
            <a:ext cx="5295600" cy="3661560"/>
          </a:xfrm>
          <a:prstGeom prst="rect">
            <a:avLst/>
          </a:prstGeom>
          <a:ln>
            <a:noFill/>
          </a:ln>
        </p:spPr>
      </p:pic>
      <p:sp>
        <p:nvSpPr>
          <p:cNvPr id="308" name="CustomShape 4"/>
          <p:cNvSpPr/>
          <p:nvPr/>
        </p:nvSpPr>
        <p:spPr>
          <a:xfrm>
            <a:off x="1827360" y="1157760"/>
            <a:ext cx="20268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Toy data set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5200200" y="1848960"/>
            <a:ext cx="6819120" cy="15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Approach: </a:t>
            </a:r>
            <a:endParaRPr b="0" lang="en-US" sz="1800" spc="-1" strike="noStrike">
              <a:latin typeface="Arial"/>
            </a:endParaRPr>
          </a:p>
          <a:p>
            <a:pPr marL="1066680" indent="-4687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Use different K’s for ANN.</a:t>
            </a:r>
            <a:endParaRPr b="0" lang="en-US" sz="1800" spc="-1" strike="noStrike">
              <a:latin typeface="Arial"/>
            </a:endParaRPr>
          </a:p>
          <a:p>
            <a:pPr marL="1066680" indent="-4687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Test Dijkstra shortest path  parameters (weight, direction)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 rot="8240400">
            <a:off x="5580720" y="4598640"/>
            <a:ext cx="390240" cy="307800"/>
          </a:xfrm>
          <a:prstGeom prst="chord">
            <a:avLst>
              <a:gd name="adj1" fmla="val 2700000"/>
              <a:gd name="adj2" fmla="val 18266808"/>
            </a:avLst>
          </a:pr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"/>
          <p:cNvSpPr/>
          <p:nvPr/>
        </p:nvSpPr>
        <p:spPr>
          <a:xfrm>
            <a:off x="4374720" y="5286600"/>
            <a:ext cx="342000" cy="321480"/>
          </a:xfrm>
          <a:prstGeom prst="ellipse">
            <a:avLst/>
          </a:prstGeom>
          <a:solidFill>
            <a:srgbClr val="6d9eeb"/>
          </a:solidFill>
          <a:ln w="76320">
            <a:solidFill>
              <a:srgbClr val="3c78d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"/>
          <p:cNvSpPr/>
          <p:nvPr/>
        </p:nvSpPr>
        <p:spPr>
          <a:xfrm>
            <a:off x="1250280" y="2813040"/>
            <a:ext cx="342000" cy="321480"/>
          </a:xfrm>
          <a:prstGeom prst="ellipse">
            <a:avLst/>
          </a:prstGeom>
          <a:solidFill>
            <a:srgbClr val="93c47d"/>
          </a:solidFill>
          <a:ln w="7632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4"/>
          <p:cNvSpPr/>
          <p:nvPr/>
        </p:nvSpPr>
        <p:spPr>
          <a:xfrm>
            <a:off x="1594800" y="3310560"/>
            <a:ext cx="342000" cy="321480"/>
          </a:xfrm>
          <a:prstGeom prst="ellipse">
            <a:avLst/>
          </a:prstGeom>
          <a:solidFill>
            <a:srgbClr val="93c47d"/>
          </a:solidFill>
          <a:ln w="7632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5"/>
          <p:cNvSpPr/>
          <p:nvPr/>
        </p:nvSpPr>
        <p:spPr>
          <a:xfrm>
            <a:off x="1835640" y="2586240"/>
            <a:ext cx="342000" cy="321480"/>
          </a:xfrm>
          <a:prstGeom prst="ellipse">
            <a:avLst/>
          </a:prstGeom>
          <a:solidFill>
            <a:srgbClr val="93c47d"/>
          </a:solidFill>
          <a:ln w="7632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6"/>
          <p:cNvSpPr/>
          <p:nvPr/>
        </p:nvSpPr>
        <p:spPr>
          <a:xfrm>
            <a:off x="2766240" y="5211000"/>
            <a:ext cx="342000" cy="321480"/>
          </a:xfrm>
          <a:prstGeom prst="ellipse">
            <a:avLst/>
          </a:prstGeom>
          <a:solidFill>
            <a:srgbClr val="e06666"/>
          </a:solidFill>
          <a:ln w="76320">
            <a:solidFill>
              <a:schemeClr val="accent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7"/>
          <p:cNvSpPr/>
          <p:nvPr/>
        </p:nvSpPr>
        <p:spPr>
          <a:xfrm>
            <a:off x="2718720" y="4149360"/>
            <a:ext cx="342000" cy="321480"/>
          </a:xfrm>
          <a:prstGeom prst="ellipse">
            <a:avLst/>
          </a:prstGeom>
          <a:solidFill>
            <a:srgbClr val="e06666"/>
          </a:solidFill>
          <a:ln w="76320">
            <a:solidFill>
              <a:schemeClr val="accent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8"/>
          <p:cNvSpPr/>
          <p:nvPr/>
        </p:nvSpPr>
        <p:spPr>
          <a:xfrm>
            <a:off x="2477880" y="4533480"/>
            <a:ext cx="342000" cy="321480"/>
          </a:xfrm>
          <a:prstGeom prst="ellipse">
            <a:avLst/>
          </a:prstGeom>
          <a:solidFill>
            <a:srgbClr val="e06666"/>
          </a:solidFill>
          <a:ln w="76320">
            <a:solidFill>
              <a:schemeClr val="accent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9"/>
          <p:cNvSpPr/>
          <p:nvPr/>
        </p:nvSpPr>
        <p:spPr>
          <a:xfrm>
            <a:off x="4975560" y="5257800"/>
            <a:ext cx="342000" cy="321480"/>
          </a:xfrm>
          <a:prstGeom prst="ellipse">
            <a:avLst/>
          </a:prstGeom>
          <a:solidFill>
            <a:srgbClr val="6d9eeb"/>
          </a:solidFill>
          <a:ln w="76320">
            <a:solidFill>
              <a:srgbClr val="3c78d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0"/>
          <p:cNvSpPr/>
          <p:nvPr/>
        </p:nvSpPr>
        <p:spPr>
          <a:xfrm>
            <a:off x="7171560" y="586080"/>
            <a:ext cx="482616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9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1: Select starting cell (SC) and final cell (FC) from a set of N cells.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0" name="CustomShape 11"/>
          <p:cNvSpPr/>
          <p:nvPr/>
        </p:nvSpPr>
        <p:spPr>
          <a:xfrm>
            <a:off x="6108120" y="4926960"/>
            <a:ext cx="100080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SC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21" name="CustomShape 12"/>
          <p:cNvSpPr/>
          <p:nvPr/>
        </p:nvSpPr>
        <p:spPr>
          <a:xfrm>
            <a:off x="5754960" y="5043960"/>
            <a:ext cx="421200" cy="12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3"/>
          <p:cNvSpPr/>
          <p:nvPr/>
        </p:nvSpPr>
        <p:spPr>
          <a:xfrm>
            <a:off x="2215440" y="1841760"/>
            <a:ext cx="6055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FC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23" name="CustomShape 14"/>
          <p:cNvSpPr/>
          <p:nvPr/>
        </p:nvSpPr>
        <p:spPr>
          <a:xfrm flipH="1" rot="10800000">
            <a:off x="2152800" y="2293560"/>
            <a:ext cx="218160" cy="29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5"/>
          <p:cNvSpPr/>
          <p:nvPr/>
        </p:nvSpPr>
        <p:spPr>
          <a:xfrm>
            <a:off x="7171560" y="1202040"/>
            <a:ext cx="5179320" cy="30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9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2: Calculate distance of each data point to all data                                           points and store in queue the k-nn.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CustomShape 16"/>
          <p:cNvSpPr/>
          <p:nvPr/>
        </p:nvSpPr>
        <p:spPr>
          <a:xfrm>
            <a:off x="891360" y="2115720"/>
            <a:ext cx="13320" cy="393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7"/>
          <p:cNvSpPr/>
          <p:nvPr/>
        </p:nvSpPr>
        <p:spPr>
          <a:xfrm>
            <a:off x="905040" y="6050160"/>
            <a:ext cx="5956200" cy="4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8"/>
          <p:cNvSpPr/>
          <p:nvPr/>
        </p:nvSpPr>
        <p:spPr>
          <a:xfrm>
            <a:off x="6317280" y="6090840"/>
            <a:ext cx="57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9"/>
          <p:cNvSpPr/>
          <p:nvPr/>
        </p:nvSpPr>
        <p:spPr>
          <a:xfrm rot="10800000">
            <a:off x="897840" y="1892520"/>
            <a:ext cx="360" cy="54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0"/>
          <p:cNvSpPr/>
          <p:nvPr/>
        </p:nvSpPr>
        <p:spPr>
          <a:xfrm>
            <a:off x="4647240" y="6255000"/>
            <a:ext cx="21859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Variable x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30" name="CustomShape 21"/>
          <p:cNvSpPr/>
          <p:nvPr/>
        </p:nvSpPr>
        <p:spPr>
          <a:xfrm rot="16200000">
            <a:off x="-736200" y="2801520"/>
            <a:ext cx="201456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Variable y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31" name="CustomShape 22"/>
          <p:cNvSpPr/>
          <p:nvPr/>
        </p:nvSpPr>
        <p:spPr>
          <a:xfrm>
            <a:off x="4963320" y="5149440"/>
            <a:ext cx="4168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B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32" name="CustomShape 23"/>
          <p:cNvSpPr/>
          <p:nvPr/>
        </p:nvSpPr>
        <p:spPr>
          <a:xfrm>
            <a:off x="4337280" y="5168880"/>
            <a:ext cx="4168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C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33" name="CustomShape 24"/>
          <p:cNvSpPr/>
          <p:nvPr/>
        </p:nvSpPr>
        <p:spPr>
          <a:xfrm>
            <a:off x="2731680" y="5105160"/>
            <a:ext cx="4168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E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34" name="CustomShape 25"/>
          <p:cNvSpPr/>
          <p:nvPr/>
        </p:nvSpPr>
        <p:spPr>
          <a:xfrm>
            <a:off x="2681280" y="4043520"/>
            <a:ext cx="4168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F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35" name="CustomShape 26"/>
          <p:cNvSpPr/>
          <p:nvPr/>
        </p:nvSpPr>
        <p:spPr>
          <a:xfrm>
            <a:off x="2440440" y="4427640"/>
            <a:ext cx="4168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D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36" name="CustomShape 27"/>
          <p:cNvSpPr/>
          <p:nvPr/>
        </p:nvSpPr>
        <p:spPr>
          <a:xfrm>
            <a:off x="1798200" y="2456640"/>
            <a:ext cx="4168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37" name="CustomShape 28"/>
          <p:cNvSpPr/>
          <p:nvPr/>
        </p:nvSpPr>
        <p:spPr>
          <a:xfrm>
            <a:off x="1209240" y="2707200"/>
            <a:ext cx="3214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H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38" name="CustomShape 29"/>
          <p:cNvSpPr/>
          <p:nvPr/>
        </p:nvSpPr>
        <p:spPr>
          <a:xfrm>
            <a:off x="1581120" y="3204720"/>
            <a:ext cx="36936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G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39" name="CustomShape 30"/>
          <p:cNvSpPr/>
          <p:nvPr/>
        </p:nvSpPr>
        <p:spPr>
          <a:xfrm>
            <a:off x="9419040" y="1797840"/>
            <a:ext cx="21304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[A, B, C, E]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0" name="CustomShape 31"/>
          <p:cNvSpPr/>
          <p:nvPr/>
        </p:nvSpPr>
        <p:spPr>
          <a:xfrm>
            <a:off x="7554240" y="1800360"/>
            <a:ext cx="186480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e.g k=4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1" name="CustomShape 32"/>
          <p:cNvSpPr/>
          <p:nvPr/>
        </p:nvSpPr>
        <p:spPr>
          <a:xfrm>
            <a:off x="5696640" y="4151880"/>
            <a:ext cx="5335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0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2" name="CustomShape 33"/>
          <p:cNvSpPr/>
          <p:nvPr/>
        </p:nvSpPr>
        <p:spPr>
          <a:xfrm>
            <a:off x="5398200" y="5108400"/>
            <a:ext cx="34200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1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3" name="CustomShape 34"/>
          <p:cNvSpPr/>
          <p:nvPr/>
        </p:nvSpPr>
        <p:spPr>
          <a:xfrm>
            <a:off x="4618800" y="4862160"/>
            <a:ext cx="4168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2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4" name="CustomShape 35"/>
          <p:cNvSpPr/>
          <p:nvPr/>
        </p:nvSpPr>
        <p:spPr>
          <a:xfrm>
            <a:off x="3231360" y="4848840"/>
            <a:ext cx="6166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3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5" name="CustomShape 36"/>
          <p:cNvSpPr/>
          <p:nvPr/>
        </p:nvSpPr>
        <p:spPr>
          <a:xfrm>
            <a:off x="3089520" y="3912120"/>
            <a:ext cx="6166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4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6" name="CustomShape 37"/>
          <p:cNvSpPr/>
          <p:nvPr/>
        </p:nvSpPr>
        <p:spPr>
          <a:xfrm>
            <a:off x="3205800" y="4345560"/>
            <a:ext cx="4168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5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7" name="CustomShape 38"/>
          <p:cNvSpPr/>
          <p:nvPr/>
        </p:nvSpPr>
        <p:spPr>
          <a:xfrm>
            <a:off x="1897920" y="2846880"/>
            <a:ext cx="6166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8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8" name="CustomShape 39"/>
          <p:cNvSpPr/>
          <p:nvPr/>
        </p:nvSpPr>
        <p:spPr>
          <a:xfrm>
            <a:off x="2369880" y="2533680"/>
            <a:ext cx="6166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7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49" name="CustomShape 40"/>
          <p:cNvSpPr/>
          <p:nvPr/>
        </p:nvSpPr>
        <p:spPr>
          <a:xfrm>
            <a:off x="2102040" y="3569400"/>
            <a:ext cx="61668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6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50" name="CustomShape 41"/>
          <p:cNvSpPr/>
          <p:nvPr/>
        </p:nvSpPr>
        <p:spPr>
          <a:xfrm>
            <a:off x="7186320" y="2334960"/>
            <a:ext cx="492804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9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3: Store the graph into Adjacency matrix (D)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1" name="CustomShape 42"/>
          <p:cNvSpPr/>
          <p:nvPr/>
        </p:nvSpPr>
        <p:spPr>
          <a:xfrm>
            <a:off x="6881760" y="6368400"/>
            <a:ext cx="528696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9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5: Dijkstra Shortest path (Adj, weighted, directed)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2" name="CustomShape 43"/>
          <p:cNvSpPr/>
          <p:nvPr/>
        </p:nvSpPr>
        <p:spPr>
          <a:xfrm>
            <a:off x="933840" y="1195920"/>
            <a:ext cx="492804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9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6: Branch defined by shortest path nodes + Nn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CustomShape 44"/>
          <p:cNvSpPr/>
          <p:nvPr/>
        </p:nvSpPr>
        <p:spPr>
          <a:xfrm>
            <a:off x="5421960" y="4761720"/>
            <a:ext cx="342000" cy="321480"/>
          </a:xfrm>
          <a:prstGeom prst="ellipse">
            <a:avLst/>
          </a:prstGeom>
          <a:solidFill>
            <a:srgbClr val="6d9eeb"/>
          </a:solidFill>
          <a:ln w="76320">
            <a:solidFill>
              <a:srgbClr val="3c78d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45"/>
          <p:cNvSpPr/>
          <p:nvPr/>
        </p:nvSpPr>
        <p:spPr>
          <a:xfrm>
            <a:off x="5368320" y="4653360"/>
            <a:ext cx="6055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9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A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355" name="CustomShape 46"/>
          <p:cNvSpPr/>
          <p:nvPr/>
        </p:nvSpPr>
        <p:spPr>
          <a:xfrm flipH="1">
            <a:off x="5293440" y="5115960"/>
            <a:ext cx="224280" cy="18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47"/>
          <p:cNvSpPr/>
          <p:nvPr/>
        </p:nvSpPr>
        <p:spPr>
          <a:xfrm flipH="1">
            <a:off x="4622400" y="4998960"/>
            <a:ext cx="745920" cy="36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48"/>
          <p:cNvSpPr/>
          <p:nvPr/>
        </p:nvSpPr>
        <p:spPr>
          <a:xfrm flipH="1">
            <a:off x="3140280" y="4922640"/>
            <a:ext cx="2227320" cy="41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49"/>
          <p:cNvSpPr/>
          <p:nvPr/>
        </p:nvSpPr>
        <p:spPr>
          <a:xfrm rot="10800000">
            <a:off x="2858040" y="4696920"/>
            <a:ext cx="2510280" cy="22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50"/>
          <p:cNvSpPr/>
          <p:nvPr/>
        </p:nvSpPr>
        <p:spPr>
          <a:xfrm rot="10800000">
            <a:off x="3127680" y="4284000"/>
            <a:ext cx="2240640" cy="63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51"/>
          <p:cNvSpPr/>
          <p:nvPr/>
        </p:nvSpPr>
        <p:spPr>
          <a:xfrm rot="10800000">
            <a:off x="1975320" y="3507840"/>
            <a:ext cx="3393000" cy="13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52"/>
          <p:cNvSpPr/>
          <p:nvPr/>
        </p:nvSpPr>
        <p:spPr>
          <a:xfrm rot="10800000">
            <a:off x="1585440" y="3000600"/>
            <a:ext cx="3859200" cy="184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53"/>
          <p:cNvSpPr/>
          <p:nvPr/>
        </p:nvSpPr>
        <p:spPr>
          <a:xfrm rot="10800000">
            <a:off x="2054160" y="2922840"/>
            <a:ext cx="3464640" cy="180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54"/>
          <p:cNvSpPr/>
          <p:nvPr/>
        </p:nvSpPr>
        <p:spPr>
          <a:xfrm flipH="1" rot="10800000">
            <a:off x="8814600" y="2070000"/>
            <a:ext cx="60372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4" name="Google Shape;431;p35" descr=""/>
          <p:cNvPicPr/>
          <p:nvPr/>
        </p:nvPicPr>
        <p:blipFill>
          <a:blip r:embed="rId1"/>
          <a:stretch/>
        </p:blipFill>
        <p:spPr>
          <a:xfrm>
            <a:off x="6841800" y="2815200"/>
            <a:ext cx="5286960" cy="2887200"/>
          </a:xfrm>
          <a:prstGeom prst="rect">
            <a:avLst/>
          </a:prstGeom>
          <a:ln>
            <a:noFill/>
          </a:ln>
        </p:spPr>
      </p:pic>
      <p:pic>
        <p:nvPicPr>
          <p:cNvPr id="365" name="Google Shape;432;p35" descr=""/>
          <p:cNvPicPr/>
          <p:nvPr/>
        </p:nvPicPr>
        <p:blipFill>
          <a:blip r:embed="rId2"/>
          <a:stretch/>
        </p:blipFill>
        <p:spPr>
          <a:xfrm>
            <a:off x="6861960" y="2801160"/>
            <a:ext cx="5286960" cy="2850840"/>
          </a:xfrm>
          <a:prstGeom prst="rect">
            <a:avLst/>
          </a:prstGeom>
          <a:ln>
            <a:noFill/>
          </a:ln>
        </p:spPr>
      </p:pic>
      <p:sp>
        <p:nvSpPr>
          <p:cNvPr id="366" name="CustomShape 55"/>
          <p:cNvSpPr/>
          <p:nvPr/>
        </p:nvSpPr>
        <p:spPr>
          <a:xfrm>
            <a:off x="6942960" y="5702760"/>
            <a:ext cx="495720" cy="3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9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: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7" name="CustomShape 56"/>
          <p:cNvSpPr/>
          <p:nvPr/>
        </p:nvSpPr>
        <p:spPr>
          <a:xfrm>
            <a:off x="10005120" y="5280480"/>
            <a:ext cx="495720" cy="32148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57"/>
          <p:cNvSpPr/>
          <p:nvPr/>
        </p:nvSpPr>
        <p:spPr>
          <a:xfrm>
            <a:off x="7325640" y="6047280"/>
            <a:ext cx="4826160" cy="2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9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Adj = max(D) &lt;- 0 # assign weight 0 (no edge)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9" name="CustomShape 58"/>
          <p:cNvSpPr/>
          <p:nvPr/>
        </p:nvSpPr>
        <p:spPr>
          <a:xfrm>
            <a:off x="7283160" y="5690520"/>
            <a:ext cx="4277160" cy="2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9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Adj &lt;- max(D) - D # the distance is inverted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70" name="Google Shape;437;p35" descr=""/>
          <p:cNvPicPr/>
          <p:nvPr/>
        </p:nvPicPr>
        <p:blipFill>
          <a:blip r:embed="rId3"/>
          <a:stretch/>
        </p:blipFill>
        <p:spPr>
          <a:xfrm>
            <a:off x="6964920" y="2864160"/>
            <a:ext cx="5143320" cy="2786760"/>
          </a:xfrm>
          <a:prstGeom prst="rect">
            <a:avLst/>
          </a:prstGeom>
          <a:ln>
            <a:noFill/>
          </a:ln>
        </p:spPr>
      </p:pic>
      <p:sp>
        <p:nvSpPr>
          <p:cNvPr id="371" name="CustomShape 59"/>
          <p:cNvSpPr/>
          <p:nvPr/>
        </p:nvSpPr>
        <p:spPr>
          <a:xfrm>
            <a:off x="10012680" y="5335560"/>
            <a:ext cx="495720" cy="29268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Google Shape;439;p35" descr=""/>
          <p:cNvPicPr/>
          <p:nvPr/>
        </p:nvPicPr>
        <p:blipFill>
          <a:blip r:embed="rId4"/>
          <a:stretch/>
        </p:blipFill>
        <p:spPr>
          <a:xfrm>
            <a:off x="6926400" y="2806200"/>
            <a:ext cx="5146200" cy="2786760"/>
          </a:xfrm>
          <a:prstGeom prst="rect">
            <a:avLst/>
          </a:prstGeom>
          <a:ln>
            <a:noFill/>
          </a:ln>
        </p:spPr>
      </p:pic>
      <p:sp>
        <p:nvSpPr>
          <p:cNvPr id="373" name="CustomShape 60"/>
          <p:cNvSpPr/>
          <p:nvPr/>
        </p:nvSpPr>
        <p:spPr>
          <a:xfrm rot="10800000">
            <a:off x="3169080" y="5463720"/>
            <a:ext cx="1139040" cy="4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61"/>
          <p:cNvSpPr/>
          <p:nvPr/>
        </p:nvSpPr>
        <p:spPr>
          <a:xfrm>
            <a:off x="2935440" y="4530600"/>
            <a:ext cx="4680" cy="57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62"/>
          <p:cNvSpPr/>
          <p:nvPr/>
        </p:nvSpPr>
        <p:spPr>
          <a:xfrm rot="10800000">
            <a:off x="1934280" y="3598560"/>
            <a:ext cx="786240" cy="63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63"/>
          <p:cNvSpPr/>
          <p:nvPr/>
        </p:nvSpPr>
        <p:spPr>
          <a:xfrm flipH="1">
            <a:off x="1828800" y="2918520"/>
            <a:ext cx="158400" cy="33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64"/>
          <p:cNvSpPr/>
          <p:nvPr/>
        </p:nvSpPr>
        <p:spPr>
          <a:xfrm>
            <a:off x="1812240" y="3723480"/>
            <a:ext cx="369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8" name="CustomShape 65"/>
          <p:cNvSpPr/>
          <p:nvPr/>
        </p:nvSpPr>
        <p:spPr>
          <a:xfrm>
            <a:off x="2952000" y="4696560"/>
            <a:ext cx="369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9" name="CustomShape 66"/>
          <p:cNvSpPr/>
          <p:nvPr/>
        </p:nvSpPr>
        <p:spPr>
          <a:xfrm>
            <a:off x="3700800" y="5189760"/>
            <a:ext cx="369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0" name="CustomShape 67"/>
          <p:cNvSpPr/>
          <p:nvPr/>
        </p:nvSpPr>
        <p:spPr>
          <a:xfrm>
            <a:off x="4616640" y="4931280"/>
            <a:ext cx="3693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1" name="CustomShape 68"/>
          <p:cNvSpPr/>
          <p:nvPr/>
        </p:nvSpPr>
        <p:spPr>
          <a:xfrm>
            <a:off x="1937880" y="2954880"/>
            <a:ext cx="369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2" name="CustomShape 69"/>
          <p:cNvSpPr/>
          <p:nvPr/>
        </p:nvSpPr>
        <p:spPr>
          <a:xfrm>
            <a:off x="3360600" y="1940040"/>
            <a:ext cx="167544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Shortest path weight = 15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3" name="CustomShape 70"/>
          <p:cNvSpPr/>
          <p:nvPr/>
        </p:nvSpPr>
        <p:spPr>
          <a:xfrm>
            <a:off x="4785120" y="38520"/>
            <a:ext cx="246924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6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br/>
            <a:endParaRPr b="0" lang="en-US" sz="4300" spc="-1" strike="noStrike">
              <a:latin typeface="Arial"/>
            </a:endParaRPr>
          </a:p>
        </p:txBody>
      </p:sp>
      <p:sp>
        <p:nvSpPr>
          <p:cNvPr id="384" name="CustomShape 71"/>
          <p:cNvSpPr/>
          <p:nvPr/>
        </p:nvSpPr>
        <p:spPr>
          <a:xfrm>
            <a:off x="4530600" y="523440"/>
            <a:ext cx="286560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Branch clustering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85" name="CustomShape 72"/>
          <p:cNvSpPr/>
          <p:nvPr/>
        </p:nvSpPr>
        <p:spPr>
          <a:xfrm>
            <a:off x="3009600" y="2558160"/>
            <a:ext cx="2999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For the sake of clarity I use 9 cells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6" name="CustomShape 73"/>
          <p:cNvSpPr/>
          <p:nvPr/>
        </p:nvSpPr>
        <p:spPr>
          <a:xfrm flipH="1" rot="10800000">
            <a:off x="4648320" y="5489280"/>
            <a:ext cx="34812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74"/>
          <p:cNvSpPr/>
          <p:nvPr/>
        </p:nvSpPr>
        <p:spPr>
          <a:xfrm>
            <a:off x="2725200" y="4890240"/>
            <a:ext cx="144720" cy="23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75"/>
          <p:cNvSpPr/>
          <p:nvPr/>
        </p:nvSpPr>
        <p:spPr>
          <a:xfrm flipH="1" rot="10800000">
            <a:off x="2738160" y="4427640"/>
            <a:ext cx="63360" cy="16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76"/>
          <p:cNvSpPr/>
          <p:nvPr/>
        </p:nvSpPr>
        <p:spPr>
          <a:xfrm>
            <a:off x="1522440" y="3093480"/>
            <a:ext cx="210600" cy="22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77"/>
          <p:cNvSpPr/>
          <p:nvPr/>
        </p:nvSpPr>
        <p:spPr>
          <a:xfrm flipH="1" rot="10800000">
            <a:off x="1606680" y="2757960"/>
            <a:ext cx="193320" cy="14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78"/>
          <p:cNvSpPr/>
          <p:nvPr/>
        </p:nvSpPr>
        <p:spPr>
          <a:xfrm>
            <a:off x="2122920" y="2954880"/>
            <a:ext cx="684360" cy="121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3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5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8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1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4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90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9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9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99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02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05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08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11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14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1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20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23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26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2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5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0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62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8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3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1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4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2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3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8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3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8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1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4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9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2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5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8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6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1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4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4785120" y="38520"/>
            <a:ext cx="246924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6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br/>
            <a:endParaRPr b="0" lang="en-US" sz="43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569400" y="603360"/>
            <a:ext cx="502632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Branch clustering: Toy data set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394" name="Google Shape;466;p36" descr=""/>
          <p:cNvPicPr/>
          <p:nvPr/>
        </p:nvPicPr>
        <p:blipFill>
          <a:blip r:embed="rId1"/>
          <a:stretch/>
        </p:blipFill>
        <p:spPr>
          <a:xfrm>
            <a:off x="481680" y="1440360"/>
            <a:ext cx="5295600" cy="3661560"/>
          </a:xfrm>
          <a:prstGeom prst="rect">
            <a:avLst/>
          </a:prstGeom>
          <a:ln>
            <a:noFill/>
          </a:ln>
        </p:spPr>
      </p:pic>
      <p:sp>
        <p:nvSpPr>
          <p:cNvPr id="395" name="CustomShape 3"/>
          <p:cNvSpPr/>
          <p:nvPr/>
        </p:nvSpPr>
        <p:spPr>
          <a:xfrm>
            <a:off x="5962320" y="1804680"/>
            <a:ext cx="4531320" cy="10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Different Ks in the range [4, 12]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With and without distance inversion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6" name="Google Shape;468;p36" descr=""/>
          <p:cNvPicPr/>
          <p:nvPr/>
        </p:nvPicPr>
        <p:blipFill>
          <a:blip r:embed="rId2"/>
          <a:stretch/>
        </p:blipFill>
        <p:spPr>
          <a:xfrm>
            <a:off x="5962320" y="3817080"/>
            <a:ext cx="2923560" cy="1931040"/>
          </a:xfrm>
          <a:prstGeom prst="rect">
            <a:avLst/>
          </a:prstGeom>
          <a:ln>
            <a:noFill/>
          </a:ln>
        </p:spPr>
      </p:pic>
      <p:pic>
        <p:nvPicPr>
          <p:cNvPr id="397" name="Google Shape;469;p36" descr=""/>
          <p:cNvPicPr/>
          <p:nvPr/>
        </p:nvPicPr>
        <p:blipFill>
          <a:blip r:embed="rId3"/>
          <a:srcRect l="0" t="8963" r="7862" b="0"/>
          <a:stretch/>
        </p:blipFill>
        <p:spPr>
          <a:xfrm>
            <a:off x="9382320" y="3968640"/>
            <a:ext cx="2733120" cy="1817640"/>
          </a:xfrm>
          <a:prstGeom prst="rect">
            <a:avLst/>
          </a:prstGeom>
          <a:ln>
            <a:noFill/>
          </a:ln>
        </p:spPr>
      </p:pic>
      <p:sp>
        <p:nvSpPr>
          <p:cNvPr id="398" name="CustomShape 4"/>
          <p:cNvSpPr/>
          <p:nvPr/>
        </p:nvSpPr>
        <p:spPr>
          <a:xfrm>
            <a:off x="6216480" y="3489120"/>
            <a:ext cx="25542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No distance inversion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5"/>
          <p:cNvSpPr/>
          <p:nvPr/>
        </p:nvSpPr>
        <p:spPr>
          <a:xfrm>
            <a:off x="9458280" y="3489120"/>
            <a:ext cx="27331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With Distance inversion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0" name="CustomShape 6"/>
          <p:cNvSpPr/>
          <p:nvPr/>
        </p:nvSpPr>
        <p:spPr>
          <a:xfrm>
            <a:off x="8505000" y="3071160"/>
            <a:ext cx="26172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K = 4(3 nn)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1" name="CustomShape 7"/>
          <p:cNvSpPr/>
          <p:nvPr/>
        </p:nvSpPr>
        <p:spPr>
          <a:xfrm>
            <a:off x="8484120" y="3088080"/>
            <a:ext cx="26172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K = 7(6 nn)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2" name="Google Shape;474;p36" descr=""/>
          <p:cNvPicPr/>
          <p:nvPr/>
        </p:nvPicPr>
        <p:blipFill>
          <a:blip r:embed="rId4"/>
          <a:srcRect l="0" t="8726" r="5900" b="0"/>
          <a:stretch/>
        </p:blipFill>
        <p:spPr>
          <a:xfrm>
            <a:off x="6057360" y="3884040"/>
            <a:ext cx="2733120" cy="1986840"/>
          </a:xfrm>
          <a:prstGeom prst="rect">
            <a:avLst/>
          </a:prstGeom>
          <a:ln>
            <a:noFill/>
          </a:ln>
        </p:spPr>
      </p:pic>
      <p:pic>
        <p:nvPicPr>
          <p:cNvPr id="403" name="Google Shape;475;p36" descr=""/>
          <p:cNvPicPr/>
          <p:nvPr/>
        </p:nvPicPr>
        <p:blipFill>
          <a:blip r:embed="rId5"/>
          <a:srcRect l="0" t="9160" r="8073" b="0"/>
          <a:stretch/>
        </p:blipFill>
        <p:spPr>
          <a:xfrm>
            <a:off x="9226080" y="3911760"/>
            <a:ext cx="2923560" cy="2014920"/>
          </a:xfrm>
          <a:prstGeom prst="rect">
            <a:avLst/>
          </a:prstGeom>
          <a:ln>
            <a:noFill/>
          </a:ln>
        </p:spPr>
      </p:pic>
      <p:pic>
        <p:nvPicPr>
          <p:cNvPr id="404" name="Google Shape;476;p36" descr=""/>
          <p:cNvPicPr/>
          <p:nvPr/>
        </p:nvPicPr>
        <p:blipFill>
          <a:blip r:embed="rId6"/>
          <a:stretch/>
        </p:blipFill>
        <p:spPr>
          <a:xfrm>
            <a:off x="7254720" y="3633840"/>
            <a:ext cx="3634200" cy="2616120"/>
          </a:xfrm>
          <a:prstGeom prst="rect">
            <a:avLst/>
          </a:prstGeom>
          <a:ln>
            <a:noFill/>
          </a:ln>
        </p:spPr>
      </p:pic>
      <p:sp>
        <p:nvSpPr>
          <p:cNvPr id="405" name="CustomShape 8"/>
          <p:cNvSpPr/>
          <p:nvPr/>
        </p:nvSpPr>
        <p:spPr>
          <a:xfrm>
            <a:off x="7531560" y="3315240"/>
            <a:ext cx="334656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Final branch with Nn = 4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5" dur="indefinite" restart="never" nodeType="tmRoot">
          <p:childTnLst>
            <p:seq>
              <p:cTn id="376" dur="indefinite" nodeType="mainSeq">
                <p:childTnLst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1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6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9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4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01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04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0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3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8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1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25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28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31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34" dur="11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0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3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83;p37" descr=""/>
          <p:cNvPicPr/>
          <p:nvPr/>
        </p:nvPicPr>
        <p:blipFill>
          <a:blip r:embed="rId1"/>
          <a:srcRect l="0" t="10069" r="7509" b="0"/>
          <a:stretch/>
        </p:blipFill>
        <p:spPr>
          <a:xfrm>
            <a:off x="6148800" y="2545560"/>
            <a:ext cx="4827600" cy="3129120"/>
          </a:xfrm>
          <a:prstGeom prst="rect">
            <a:avLst/>
          </a:prstGeom>
          <a:ln>
            <a:noFill/>
          </a:ln>
        </p:spPr>
      </p:pic>
      <p:pic>
        <p:nvPicPr>
          <p:cNvPr id="407" name="Google Shape;484;p37" descr=""/>
          <p:cNvPicPr/>
          <p:nvPr/>
        </p:nvPicPr>
        <p:blipFill>
          <a:blip r:embed="rId2"/>
          <a:srcRect l="0" t="834" r="50176" b="0"/>
          <a:stretch/>
        </p:blipFill>
        <p:spPr>
          <a:xfrm>
            <a:off x="531720" y="2400840"/>
            <a:ext cx="4405680" cy="3418560"/>
          </a:xfrm>
          <a:prstGeom prst="rect">
            <a:avLst/>
          </a:prstGeom>
          <a:ln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4784400" y="0"/>
            <a:ext cx="2622600" cy="94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6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br/>
            <a:endParaRPr b="0" lang="en-US" sz="43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4221000" y="630720"/>
            <a:ext cx="375012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Correction shortest path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1426320" y="1996560"/>
            <a:ext cx="297144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With distance inversion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6926400" y="2000520"/>
            <a:ext cx="38973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Without distance inversion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CustomShape 5"/>
          <p:cNvSpPr/>
          <p:nvPr/>
        </p:nvSpPr>
        <p:spPr>
          <a:xfrm>
            <a:off x="7098480" y="5775120"/>
            <a:ext cx="36223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More accurate shortest path!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4" dur="indefinite" restart="never" nodeType="tmRoot">
          <p:childTnLst>
            <p:seq>
              <p:cTn id="445" dur="indefinite" nodeType="mainSeq">
                <p:childTnLst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0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3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6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921920" y="0"/>
            <a:ext cx="234792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603680" y="661320"/>
            <a:ext cx="298440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Branch clustering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415" name="Google Shape;496;p38" descr=""/>
          <p:cNvPicPr/>
          <p:nvPr/>
        </p:nvPicPr>
        <p:blipFill>
          <a:blip r:embed="rId1"/>
          <a:srcRect l="0" t="9192" r="7997" b="0"/>
          <a:stretch/>
        </p:blipFill>
        <p:spPr>
          <a:xfrm>
            <a:off x="7239600" y="1107360"/>
            <a:ext cx="4534920" cy="2983680"/>
          </a:xfrm>
          <a:prstGeom prst="rect">
            <a:avLst/>
          </a:prstGeom>
          <a:ln>
            <a:noFill/>
          </a:ln>
        </p:spPr>
      </p:pic>
      <p:sp>
        <p:nvSpPr>
          <p:cNvPr id="416" name="CustomShape 3"/>
          <p:cNvSpPr/>
          <p:nvPr/>
        </p:nvSpPr>
        <p:spPr>
          <a:xfrm flipH="1" rot="10800000">
            <a:off x="4660920" y="2599560"/>
            <a:ext cx="257904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4"/>
          <p:cNvSpPr/>
          <p:nvPr/>
        </p:nvSpPr>
        <p:spPr>
          <a:xfrm>
            <a:off x="691560" y="5417640"/>
            <a:ext cx="537732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Next step check if I can obtain a better pseudo time series!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8" name="Google Shape;499;p38" descr=""/>
          <p:cNvPicPr/>
          <p:nvPr/>
        </p:nvPicPr>
        <p:blipFill>
          <a:blip r:embed="rId2"/>
          <a:srcRect l="0" t="10069" r="7509" b="0"/>
          <a:stretch/>
        </p:blipFill>
        <p:spPr>
          <a:xfrm>
            <a:off x="168480" y="1233360"/>
            <a:ext cx="4534920" cy="2939400"/>
          </a:xfrm>
          <a:prstGeom prst="rect">
            <a:avLst/>
          </a:prstGeom>
          <a:ln>
            <a:noFill/>
          </a:ln>
        </p:spPr>
      </p:pic>
      <p:pic>
        <p:nvPicPr>
          <p:cNvPr id="419" name="Google Shape;500;p38" descr=""/>
          <p:cNvPicPr/>
          <p:nvPr/>
        </p:nvPicPr>
        <p:blipFill>
          <a:blip r:embed="rId3"/>
          <a:srcRect l="52222" t="0" r="-1680" b="0"/>
          <a:stretch/>
        </p:blipFill>
        <p:spPr>
          <a:xfrm>
            <a:off x="7792560" y="4091400"/>
            <a:ext cx="3981960" cy="2646000"/>
          </a:xfrm>
          <a:prstGeom prst="rect">
            <a:avLst/>
          </a:prstGeom>
          <a:ln>
            <a:noFill/>
          </a:ln>
        </p:spPr>
      </p:pic>
      <p:sp>
        <p:nvSpPr>
          <p:cNvPr id="420" name="CustomShape 5"/>
          <p:cNvSpPr/>
          <p:nvPr/>
        </p:nvSpPr>
        <p:spPr>
          <a:xfrm>
            <a:off x="4088160" y="1638360"/>
            <a:ext cx="4355280" cy="75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 marL="609480" indent="-4230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Better result without distance inversion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CustomShape 6"/>
          <p:cNvSpPr/>
          <p:nvPr/>
        </p:nvSpPr>
        <p:spPr>
          <a:xfrm>
            <a:off x="5213160" y="4678920"/>
            <a:ext cx="257904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With distance inversion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7" dur="indefinite" restart="never" nodeType="tmRoot">
          <p:childTnLst>
            <p:seq>
              <p:cTn id="458" dur="indefinite" nodeType="mainSeq">
                <p:childTnLst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3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6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507;p39" descr=""/>
          <p:cNvPicPr/>
          <p:nvPr/>
        </p:nvPicPr>
        <p:blipFill>
          <a:blip r:embed="rId1"/>
          <a:stretch/>
        </p:blipFill>
        <p:spPr>
          <a:xfrm>
            <a:off x="7327080" y="3895920"/>
            <a:ext cx="3749400" cy="2811960"/>
          </a:xfrm>
          <a:prstGeom prst="rect">
            <a:avLst/>
          </a:prstGeom>
          <a:ln>
            <a:noFill/>
          </a:ln>
        </p:spPr>
      </p:pic>
      <p:pic>
        <p:nvPicPr>
          <p:cNvPr id="423" name="Google Shape;508;p39" descr=""/>
          <p:cNvPicPr/>
          <p:nvPr/>
        </p:nvPicPr>
        <p:blipFill>
          <a:blip r:embed="rId2"/>
          <a:srcRect l="0" t="0" r="7408" b="0"/>
          <a:stretch/>
        </p:blipFill>
        <p:spPr>
          <a:xfrm>
            <a:off x="0" y="2500200"/>
            <a:ext cx="5238000" cy="3771360"/>
          </a:xfrm>
          <a:prstGeom prst="rect">
            <a:avLst/>
          </a:prstGeom>
          <a:ln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5347800" y="-47520"/>
            <a:ext cx="220500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4740120" y="397080"/>
            <a:ext cx="342036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Wanderlust algorithm 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3561840" y="6293880"/>
            <a:ext cx="31338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Mainly noise again!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5353200" y="4762440"/>
            <a:ext cx="148536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5"/>
          <p:cNvSpPr/>
          <p:nvPr/>
        </p:nvSpPr>
        <p:spPr>
          <a:xfrm>
            <a:off x="5311080" y="3777120"/>
            <a:ext cx="1569240" cy="34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Wanderlust output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9" name="Google Shape;514;p39" descr=""/>
          <p:cNvPicPr/>
          <p:nvPr/>
        </p:nvPicPr>
        <p:blipFill>
          <a:blip r:embed="rId3"/>
          <a:srcRect l="21480" t="0" r="18054" b="0"/>
          <a:stretch/>
        </p:blipFill>
        <p:spPr>
          <a:xfrm>
            <a:off x="6401880" y="5990040"/>
            <a:ext cx="999360" cy="867600"/>
          </a:xfrm>
          <a:prstGeom prst="rect">
            <a:avLst/>
          </a:prstGeom>
          <a:ln>
            <a:noFill/>
          </a:ln>
        </p:spPr>
      </p:pic>
      <p:pic>
        <p:nvPicPr>
          <p:cNvPr id="430" name="Google Shape;515;p39" descr=""/>
          <p:cNvPicPr/>
          <p:nvPr/>
        </p:nvPicPr>
        <p:blipFill>
          <a:blip r:embed="rId4"/>
          <a:srcRect l="0" t="9192" r="7992" b="0"/>
          <a:stretch/>
        </p:blipFill>
        <p:spPr>
          <a:xfrm>
            <a:off x="7250760" y="906840"/>
            <a:ext cx="4534920" cy="298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2" dur="indefinite" restart="never" nodeType="tmRoot">
          <p:childTnLst>
            <p:seq>
              <p:cTn id="473" dur="indefinite" nodeType="mainSeq">
                <p:childTnLst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8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3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6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6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9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5214960" y="42480"/>
            <a:ext cx="2232720" cy="9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Calibri"/>
                <a:ea typeface="Calibri"/>
              </a:rPr>
              <a:t>Results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3141360" y="683280"/>
            <a:ext cx="830016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Cell time ordering: Wanderlust algorithm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672120" y="1827720"/>
            <a:ext cx="5541120" cy="5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211680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Circular B cell differentiation in GC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7358400" y="1892520"/>
            <a:ext cx="2859480" cy="5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Wanderlust: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5" name="Google Shape;524;p40" descr=""/>
          <p:cNvPicPr/>
          <p:nvPr/>
        </p:nvPicPr>
        <p:blipFill>
          <a:blip r:embed="rId1"/>
          <a:stretch/>
        </p:blipFill>
        <p:spPr>
          <a:xfrm>
            <a:off x="8070480" y="3560400"/>
            <a:ext cx="2559960" cy="1304640"/>
          </a:xfrm>
          <a:prstGeom prst="rect">
            <a:avLst/>
          </a:prstGeom>
          <a:ln>
            <a:noFill/>
          </a:ln>
        </p:spPr>
      </p:pic>
      <p:sp>
        <p:nvSpPr>
          <p:cNvPr id="436" name="CustomShape 5"/>
          <p:cNvSpPr/>
          <p:nvPr/>
        </p:nvSpPr>
        <p:spPr>
          <a:xfrm>
            <a:off x="7344360" y="2370960"/>
            <a:ext cx="4012200" cy="130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609480" indent="-42300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Assume one </a:t>
            </a:r>
            <a:r>
              <a:rPr b="1" lang="en-GB" sz="2400" spc="-1" strike="noStrike">
                <a:solidFill>
                  <a:srgbClr val="1155cc"/>
                </a:solidFill>
                <a:latin typeface="Arial"/>
                <a:ea typeface="Arial"/>
              </a:rPr>
              <a:t>branch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400" spc="-1" strike="noStrike">
              <a:latin typeface="Arial"/>
            </a:endParaRPr>
          </a:p>
          <a:p>
            <a:pPr marL="609480" indent="-4230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Linearity</a:t>
            </a:r>
            <a:endParaRPr b="0" lang="en-US" sz="2400" spc="-1" strike="noStrike">
              <a:latin typeface="Arial"/>
            </a:endParaRPr>
          </a:p>
          <a:p>
            <a:pPr marL="60948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37" name="Google Shape;526;p40" descr=""/>
          <p:cNvPicPr/>
          <p:nvPr/>
        </p:nvPicPr>
        <p:blipFill>
          <a:blip r:embed="rId2"/>
          <a:srcRect l="2891" t="4720" r="4110" b="11388"/>
          <a:stretch/>
        </p:blipFill>
        <p:spPr>
          <a:xfrm>
            <a:off x="178200" y="2221920"/>
            <a:ext cx="5307840" cy="3844080"/>
          </a:xfrm>
          <a:prstGeom prst="rect">
            <a:avLst/>
          </a:prstGeom>
          <a:ln>
            <a:noFill/>
          </a:ln>
        </p:spPr>
      </p:pic>
      <p:sp>
        <p:nvSpPr>
          <p:cNvPr id="438" name="CustomShape 6"/>
          <p:cNvSpPr/>
          <p:nvPr/>
        </p:nvSpPr>
        <p:spPr>
          <a:xfrm rot="10800000">
            <a:off x="2098800" y="3560400"/>
            <a:ext cx="1124280" cy="47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7"/>
          <p:cNvSpPr/>
          <p:nvPr/>
        </p:nvSpPr>
        <p:spPr>
          <a:xfrm flipH="1">
            <a:off x="1658880" y="3701880"/>
            <a:ext cx="2520" cy="59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8"/>
          <p:cNvSpPr/>
          <p:nvPr/>
        </p:nvSpPr>
        <p:spPr>
          <a:xfrm flipH="1" rot="10800000">
            <a:off x="2098080" y="4691520"/>
            <a:ext cx="1110600" cy="17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0" dur="indefinite" restart="never" nodeType="tmRoot">
          <p:childTnLst>
            <p:seq>
              <p:cTn id="501" dur="indefinite" nodeType="mainSeq">
                <p:childTnLst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6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9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2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2710080" y="184680"/>
            <a:ext cx="778212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Discussion and Conclusion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713160" y="1357920"/>
            <a:ext cx="507456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"/>
          <p:cNvSpPr/>
          <p:nvPr/>
        </p:nvSpPr>
        <p:spPr>
          <a:xfrm>
            <a:off x="547560" y="1131840"/>
            <a:ext cx="10985040" cy="106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609480" indent="-46872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Diffusion maps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improve clustering facilitating the search of a root cell (starting cell) for trajectory inference.</a:t>
            </a:r>
            <a:r>
              <a:rPr b="0" lang="en-GB" sz="18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4" name="CustomShape 4"/>
          <p:cNvSpPr/>
          <p:nvPr/>
        </p:nvSpPr>
        <p:spPr>
          <a:xfrm>
            <a:off x="547560" y="2133000"/>
            <a:ext cx="1167444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609480" indent="-46872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Branch clustering shown a good performance avoiding distance inversion.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1" marL="1219320" indent="-4687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Still remains open why is use the inverted distances in InferenceSnapshot framework.</a:t>
            </a:r>
            <a:endParaRPr b="0" lang="en-US" sz="1800" spc="-1" strike="noStrike">
              <a:latin typeface="Arial"/>
            </a:endParaRPr>
          </a:p>
          <a:p>
            <a:pPr lvl="1" marL="1219320" indent="-4687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In Ocone paper show good results (For simulated data, toggle switch, no sparsity)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45" name="CustomShape 5"/>
          <p:cNvSpPr/>
          <p:nvPr/>
        </p:nvSpPr>
        <p:spPr>
          <a:xfrm>
            <a:off x="547560" y="3822120"/>
            <a:ext cx="11674440" cy="87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609480" indent="-46872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Time ordering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using Wanderlust algorithm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not applicable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for Milpied data. Not possible to recover temporal behaviour (Pseudo time series). The trajectory of GC B cells is circular. 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6" name="Google Shape;539;p41" descr=""/>
          <p:cNvPicPr/>
          <p:nvPr/>
        </p:nvPicPr>
        <p:blipFill>
          <a:blip r:embed="rId1"/>
          <a:srcRect l="0" t="10507" r="7141" b="0"/>
          <a:stretch/>
        </p:blipFill>
        <p:spPr>
          <a:xfrm>
            <a:off x="1261800" y="3664080"/>
            <a:ext cx="4866840" cy="3126960"/>
          </a:xfrm>
          <a:prstGeom prst="rect">
            <a:avLst/>
          </a:prstGeom>
          <a:ln>
            <a:noFill/>
          </a:ln>
        </p:spPr>
      </p:pic>
      <p:pic>
        <p:nvPicPr>
          <p:cNvPr id="447" name="Google Shape;540;p41" descr=""/>
          <p:cNvPicPr/>
          <p:nvPr/>
        </p:nvPicPr>
        <p:blipFill>
          <a:blip r:embed="rId2"/>
          <a:srcRect l="0" t="0" r="49684" b="11269"/>
          <a:stretch/>
        </p:blipFill>
        <p:spPr>
          <a:xfrm>
            <a:off x="7313400" y="3211560"/>
            <a:ext cx="3919680" cy="3579120"/>
          </a:xfrm>
          <a:prstGeom prst="rect">
            <a:avLst/>
          </a:prstGeom>
          <a:ln>
            <a:noFill/>
          </a:ln>
        </p:spPr>
      </p:pic>
      <p:sp>
        <p:nvSpPr>
          <p:cNvPr id="448" name="CustomShape 6"/>
          <p:cNvSpPr/>
          <p:nvPr/>
        </p:nvSpPr>
        <p:spPr>
          <a:xfrm>
            <a:off x="1961280" y="3232440"/>
            <a:ext cx="3977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Toggle switch  simulated data from Ocone et al.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3" dur="indefinite" restart="never" nodeType="tmRoot">
          <p:childTnLst>
            <p:seq>
              <p:cTn id="514" dur="indefinite" nodeType="mainSeq">
                <p:childTnLst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9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4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7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0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534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53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54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6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6185880" y="3717000"/>
            <a:ext cx="5731920" cy="3058200"/>
          </a:xfrm>
          <a:prstGeom prst="rect">
            <a:avLst/>
          </a:pr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>
            <a:off x="4192560" y="-12600"/>
            <a:ext cx="409320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1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Introduction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3278880" y="491760"/>
            <a:ext cx="714492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Germinal centre: Schematic representation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457200" y="6046920"/>
            <a:ext cx="2680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Review Lau et al. 2020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6239520" y="1187640"/>
            <a:ext cx="5731920" cy="23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GC containing two compartments:</a:t>
            </a:r>
            <a:endParaRPr b="0" lang="en-US" sz="1600" spc="-1" strike="noStrike">
              <a:latin typeface="Arial"/>
            </a:endParaRPr>
          </a:p>
          <a:p>
            <a:pPr marL="609480" indent="-40608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Dark zone</a:t>
            </a:r>
            <a:endParaRPr b="0" lang="en-US" sz="1600" spc="-1" strike="noStrike">
              <a:latin typeface="Arial"/>
            </a:endParaRPr>
          </a:p>
          <a:p>
            <a:pPr lvl="1" marL="1219320" indent="-406080">
              <a:lnSpc>
                <a:spcPct val="100000"/>
              </a:lnSpc>
              <a:buClr>
                <a:srgbClr val="000000"/>
              </a:buClr>
              <a:buFont typeface="Source Code Pro"/>
              <a:buChar char="○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B cells (</a:t>
            </a:r>
            <a:r>
              <a:rPr b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Centroblasts</a:t>
            </a: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) experience class switch recombination (</a:t>
            </a:r>
            <a:r>
              <a:rPr b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CSR</a:t>
            </a: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) and Somatic hypermutation (</a:t>
            </a:r>
            <a:r>
              <a:rPr b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SHM</a:t>
            </a: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) of BCRs genes.</a:t>
            </a:r>
            <a:endParaRPr b="0" lang="en-US" sz="1600" spc="-1" strike="noStrike">
              <a:latin typeface="Arial"/>
            </a:endParaRPr>
          </a:p>
          <a:p>
            <a:pPr marL="1219320"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609480" indent="-40608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Light zone</a:t>
            </a:r>
            <a:endParaRPr b="0" lang="en-US" sz="1600" spc="-1" strike="noStrike">
              <a:latin typeface="Arial"/>
            </a:endParaRPr>
          </a:p>
          <a:p>
            <a:pPr lvl="1" marL="1219320" indent="-406080">
              <a:lnSpc>
                <a:spcPct val="100000"/>
              </a:lnSpc>
              <a:buClr>
                <a:srgbClr val="000000"/>
              </a:buClr>
              <a:buFont typeface="Source Code Pro"/>
              <a:buChar char="○"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The B cells (now </a:t>
            </a:r>
            <a:r>
              <a:rPr b="1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Centrocytes</a:t>
            </a: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Calibri"/>
              </a:rPr>
              <a:t>) compete for survival and differentiation signals.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07" name="Google Shape;89;p15" descr=""/>
          <p:cNvPicPr/>
          <p:nvPr/>
        </p:nvPicPr>
        <p:blipFill>
          <a:blip r:embed="rId1"/>
          <a:srcRect l="70518" t="82336" r="2113" b="5521"/>
          <a:stretch/>
        </p:blipFill>
        <p:spPr>
          <a:xfrm>
            <a:off x="6447240" y="5925240"/>
            <a:ext cx="2838960" cy="849960"/>
          </a:xfrm>
          <a:prstGeom prst="rect">
            <a:avLst/>
          </a:prstGeom>
          <a:ln>
            <a:noFill/>
          </a:ln>
        </p:spPr>
      </p:pic>
      <p:pic>
        <p:nvPicPr>
          <p:cNvPr id="108" name="Google Shape;90;p15" descr=""/>
          <p:cNvPicPr/>
          <p:nvPr/>
        </p:nvPicPr>
        <p:blipFill>
          <a:blip r:embed="rId2"/>
          <a:srcRect l="72486" t="42579" r="17060" b="46454"/>
          <a:stretch/>
        </p:blipFill>
        <p:spPr>
          <a:xfrm>
            <a:off x="6239520" y="4606560"/>
            <a:ext cx="1083240" cy="767880"/>
          </a:xfrm>
          <a:prstGeom prst="rect">
            <a:avLst/>
          </a:prstGeom>
          <a:ln>
            <a:noFill/>
          </a:ln>
        </p:spPr>
      </p:pic>
      <p:pic>
        <p:nvPicPr>
          <p:cNvPr id="109" name="Google Shape;91;p15" descr=""/>
          <p:cNvPicPr/>
          <p:nvPr/>
        </p:nvPicPr>
        <p:blipFill>
          <a:blip r:embed="rId3"/>
          <a:srcRect l="75795" t="74223" r="19035" b="17906"/>
          <a:stretch/>
        </p:blipFill>
        <p:spPr>
          <a:xfrm>
            <a:off x="6513840" y="5374440"/>
            <a:ext cx="534600" cy="550440"/>
          </a:xfrm>
          <a:prstGeom prst="rect">
            <a:avLst/>
          </a:prstGeom>
          <a:ln>
            <a:noFill/>
          </a:ln>
        </p:spPr>
      </p:pic>
      <p:pic>
        <p:nvPicPr>
          <p:cNvPr id="110" name="Google Shape;92;p15" descr=""/>
          <p:cNvPicPr/>
          <p:nvPr/>
        </p:nvPicPr>
        <p:blipFill>
          <a:blip r:embed="rId4"/>
          <a:srcRect l="71413" t="53709" r="13770" b="25540"/>
          <a:stretch/>
        </p:blipFill>
        <p:spPr>
          <a:xfrm>
            <a:off x="9773640" y="3920760"/>
            <a:ext cx="1535760" cy="1453680"/>
          </a:xfrm>
          <a:prstGeom prst="rect">
            <a:avLst/>
          </a:prstGeom>
          <a:ln>
            <a:noFill/>
          </a:ln>
        </p:spPr>
      </p:pic>
      <p:pic>
        <p:nvPicPr>
          <p:cNvPr id="111" name="Google Shape;93;p15" descr=""/>
          <p:cNvPicPr/>
          <p:nvPr/>
        </p:nvPicPr>
        <p:blipFill>
          <a:blip r:embed="rId5"/>
          <a:srcRect l="72486" t="25994" r="17060" b="61859"/>
          <a:stretch/>
        </p:blipFill>
        <p:spPr>
          <a:xfrm>
            <a:off x="6239520" y="3756240"/>
            <a:ext cx="1083240" cy="849960"/>
          </a:xfrm>
          <a:prstGeom prst="rect">
            <a:avLst/>
          </a:prstGeom>
          <a:ln>
            <a:noFill/>
          </a:ln>
        </p:spPr>
      </p:pic>
      <p:sp>
        <p:nvSpPr>
          <p:cNvPr id="112" name="CustomShape 6"/>
          <p:cNvSpPr/>
          <p:nvPr/>
        </p:nvSpPr>
        <p:spPr>
          <a:xfrm>
            <a:off x="7351920" y="4032360"/>
            <a:ext cx="15908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Memory B cells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CustomShape 7"/>
          <p:cNvSpPr/>
          <p:nvPr/>
        </p:nvSpPr>
        <p:spPr>
          <a:xfrm>
            <a:off x="7412760" y="4745880"/>
            <a:ext cx="1316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Plasma cells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7324200" y="5459040"/>
            <a:ext cx="2276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T follicular helper cell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5" name="CustomShape 9"/>
          <p:cNvSpPr/>
          <p:nvPr/>
        </p:nvSpPr>
        <p:spPr>
          <a:xfrm>
            <a:off x="9354240" y="6158520"/>
            <a:ext cx="15361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B cells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10"/>
          <p:cNvSpPr/>
          <p:nvPr/>
        </p:nvSpPr>
        <p:spPr>
          <a:xfrm>
            <a:off x="9601200" y="5253120"/>
            <a:ext cx="2276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Follicular dendritic cells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7" name="Google Shape;99;p15" descr=""/>
          <p:cNvPicPr/>
          <p:nvPr/>
        </p:nvPicPr>
        <p:blipFill>
          <a:blip r:embed="rId6"/>
          <a:srcRect l="0" t="0" r="29123" b="20606"/>
          <a:stretch/>
        </p:blipFill>
        <p:spPr>
          <a:xfrm>
            <a:off x="152280" y="1194840"/>
            <a:ext cx="5807880" cy="485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3141000" y="61200"/>
            <a:ext cx="591012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Future Improvements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86360" y="1973880"/>
            <a:ext cx="11219400" cy="144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1)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Replace Ocone modules:</a:t>
            </a:r>
            <a:endParaRPr b="0" lang="en-US" sz="1800" spc="-1" strike="noStrike">
              <a:latin typeface="Arial"/>
            </a:endParaRPr>
          </a:p>
          <a:p>
            <a:pPr marL="609480" indent="-48024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Replacement of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Wanderlust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by a method that can infer pseudo time series from circular trajectories i.e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PAGA (</a:t>
            </a:r>
            <a:r>
              <a:rPr b="1" lang="en-GB" sz="1800" spc="-1" strike="noStrike">
                <a:solidFill>
                  <a:srgbClr val="333333"/>
                </a:solidFill>
                <a:latin typeface="Arial"/>
                <a:ea typeface="Arial"/>
              </a:rPr>
              <a:t>Partition-based graph abstraction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pPr lvl="1" marL="1219320" indent="-48024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This also might lead to a simplification of the framework (skip branch clustering step).</a:t>
            </a:r>
            <a:endParaRPr b="0" lang="en-US" sz="1800" spc="-1" strike="noStrike">
              <a:latin typeface="Arial"/>
            </a:endParaRPr>
          </a:p>
          <a:p>
            <a:pPr marL="60948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4446360" y="691560"/>
            <a:ext cx="3299400" cy="9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Two approaches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486360" y="3648600"/>
            <a:ext cx="10780560" cy="21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2)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Different framework:</a:t>
            </a:r>
            <a:endParaRPr b="0" lang="en-US" sz="1800" spc="-1" strike="noStrike">
              <a:latin typeface="Arial"/>
            </a:endParaRPr>
          </a:p>
          <a:p>
            <a:pPr marL="609480" indent="-48024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Use recently developed methods to infer GRN i.e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GRISLI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directly infer de novo the GRN from scRNA-seq data. </a:t>
            </a:r>
            <a:endParaRPr b="0" lang="en-US" sz="1800" spc="-1" strike="noStrike">
              <a:latin typeface="Arial"/>
            </a:endParaRPr>
          </a:p>
          <a:p>
            <a:pPr marL="60948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lvl="1" marL="1219320" indent="-480240">
              <a:lnSpc>
                <a:spcPct val="100000"/>
              </a:lnSpc>
              <a:buClr>
                <a:srgbClr val="000000"/>
              </a:buClr>
              <a:buFont typeface="Source Code Pro"/>
              <a:buChar char="○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First estimates the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velocity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of each cell, i.e., how each gene’s expression is increasing or decreasing in the dynamical process for each cell.</a:t>
            </a:r>
            <a:endParaRPr b="0" lang="en-US" sz="1800" spc="-1" strike="noStrike">
              <a:latin typeface="Arial"/>
            </a:endParaRPr>
          </a:p>
          <a:p>
            <a:pPr lvl="1" marL="1219320" indent="-48024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Applicable for circular developmental trajectories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7" dur="indefinite" restart="never" nodeType="tmRoot">
          <p:childTnLst>
            <p:seq>
              <p:cTn id="548" dur="indefinite" nodeType="mainSeq">
                <p:childTnLst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3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8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3719160" y="68400"/>
            <a:ext cx="439092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 fontScale="70000"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Acknowledgments 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0" y="2216160"/>
            <a:ext cx="341496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Supervisor: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Perry Moerland PhD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8963280" y="2467800"/>
            <a:ext cx="320868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Co-supervisor:</a:t>
            </a:r>
            <a:r>
              <a:rPr b="0" lang="en-GB" sz="2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 Aldo Jongejan, PhD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154080" y="4471920"/>
            <a:ext cx="2688120" cy="9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Elena Tejero, PhD student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7" name="CustomShape 5"/>
          <p:cNvSpPr/>
          <p:nvPr/>
        </p:nvSpPr>
        <p:spPr>
          <a:xfrm>
            <a:off x="8987040" y="4471920"/>
            <a:ext cx="2729880" cy="9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Antoine Van Kampen, Professor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58" name="Google Shape;559;p43" descr=""/>
          <p:cNvPicPr/>
          <p:nvPr/>
        </p:nvPicPr>
        <p:blipFill>
          <a:blip r:embed="rId1"/>
          <a:srcRect l="0" t="0" r="0" b="8912"/>
          <a:stretch/>
        </p:blipFill>
        <p:spPr>
          <a:xfrm>
            <a:off x="2866680" y="1304640"/>
            <a:ext cx="6096240" cy="5553000"/>
          </a:xfrm>
          <a:prstGeom prst="rect">
            <a:avLst/>
          </a:prstGeom>
          <a:ln>
            <a:noFill/>
          </a:ln>
        </p:spPr>
      </p:pic>
      <p:pic>
        <p:nvPicPr>
          <p:cNvPr id="459" name="Google Shape;560;p43" descr=""/>
          <p:cNvPicPr/>
          <p:nvPr/>
        </p:nvPicPr>
        <p:blipFill>
          <a:blip r:embed="rId2"/>
          <a:stretch/>
        </p:blipFill>
        <p:spPr>
          <a:xfrm>
            <a:off x="5186160" y="3616200"/>
            <a:ext cx="838800" cy="1136520"/>
          </a:xfrm>
          <a:prstGeom prst="rect">
            <a:avLst/>
          </a:prstGeom>
          <a:ln>
            <a:noFill/>
          </a:ln>
        </p:spPr>
      </p:pic>
      <p:pic>
        <p:nvPicPr>
          <p:cNvPr id="460" name="Google Shape;561;p43" descr=""/>
          <p:cNvPicPr/>
          <p:nvPr/>
        </p:nvPicPr>
        <p:blipFill>
          <a:blip r:embed="rId3"/>
          <a:stretch/>
        </p:blipFill>
        <p:spPr>
          <a:xfrm>
            <a:off x="6025320" y="3685680"/>
            <a:ext cx="929160" cy="997920"/>
          </a:xfrm>
          <a:prstGeom prst="rect">
            <a:avLst/>
          </a:prstGeom>
          <a:ln>
            <a:noFill/>
          </a:ln>
        </p:spPr>
      </p:pic>
      <p:pic>
        <p:nvPicPr>
          <p:cNvPr id="461" name="Google Shape;562;p43" descr=""/>
          <p:cNvPicPr/>
          <p:nvPr/>
        </p:nvPicPr>
        <p:blipFill>
          <a:blip r:embed="rId4"/>
          <a:srcRect l="16249" t="9875" r="12097" b="11174"/>
          <a:stretch/>
        </p:blipFill>
        <p:spPr>
          <a:xfrm>
            <a:off x="3892320" y="4364640"/>
            <a:ext cx="929160" cy="881280"/>
          </a:xfrm>
          <a:prstGeom prst="rect">
            <a:avLst/>
          </a:prstGeom>
          <a:ln>
            <a:noFill/>
          </a:ln>
        </p:spPr>
      </p:pic>
      <p:pic>
        <p:nvPicPr>
          <p:cNvPr id="462" name="Google Shape;563;p43" descr=""/>
          <p:cNvPicPr/>
          <p:nvPr/>
        </p:nvPicPr>
        <p:blipFill>
          <a:blip r:embed="rId5"/>
          <a:srcRect l="9141" t="2599" r="9214" b="11"/>
          <a:stretch/>
        </p:blipFill>
        <p:spPr>
          <a:xfrm>
            <a:off x="7086600" y="4364640"/>
            <a:ext cx="838800" cy="119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9" dur="indefinite" restart="never" nodeType="tmRoot">
          <p:childTnLst>
            <p:seq>
              <p:cTn id="560" dur="indefinite" nodeType="mainSeq">
                <p:childTnLst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5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8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3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6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1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4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9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2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4645080" y="2491560"/>
            <a:ext cx="3115080" cy="201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13339" spc="-1" strike="noStrike">
                <a:solidFill>
                  <a:srgbClr val="404040"/>
                </a:solidFill>
                <a:latin typeface="Calibri"/>
                <a:ea typeface="Calibri"/>
              </a:rPr>
              <a:t>Fin</a:t>
            </a:r>
            <a:endParaRPr b="0" lang="en-US" sz="13339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080240" y="59040"/>
            <a:ext cx="405288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1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Introduction</a:t>
            </a:r>
            <a:endParaRPr b="0" lang="en-US" sz="4300" spc="-1" strike="noStrike">
              <a:latin typeface="Arial"/>
            </a:endParaRPr>
          </a:p>
        </p:txBody>
      </p:sp>
      <p:pic>
        <p:nvPicPr>
          <p:cNvPr id="119" name="Google Shape;105;p16" descr=""/>
          <p:cNvPicPr/>
          <p:nvPr/>
        </p:nvPicPr>
        <p:blipFill>
          <a:blip r:embed="rId1"/>
          <a:srcRect l="0" t="0" r="0" b="29071"/>
          <a:stretch/>
        </p:blipFill>
        <p:spPr>
          <a:xfrm>
            <a:off x="804600" y="1629360"/>
            <a:ext cx="10582560" cy="255960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1338120" y="4189680"/>
            <a:ext cx="54838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Martinez et al. 2012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3926160" y="645120"/>
            <a:ext cx="5483880" cy="58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Exit from Germinal Centres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1493640" y="4691520"/>
            <a:ext cx="8834040" cy="18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BCL6: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Transcriptional repressor, highly expressed in GC B cells and essential for their formation.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IRF4: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Induction of (IRF4), an essential regulator of plasma-cell development.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BLIMP1: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Drives the regulatory program associated with plasmacytic differentiation.</a:t>
            </a:r>
            <a:endParaRPr b="0" lang="en-US" sz="1400" spc="-1" strike="noStrike">
              <a:latin typeface="Arial"/>
            </a:endParaRPr>
          </a:p>
          <a:p>
            <a:pPr marL="60948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60948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654120" y="1312920"/>
            <a:ext cx="1005768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203040"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The exit from GC highly regulated by small transcriptional module.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141000" y="68760"/>
            <a:ext cx="6665760" cy="10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b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1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Research project goal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23800" y="3733920"/>
            <a:ext cx="11090880" cy="1032840"/>
          </a:xfrm>
          <a:prstGeom prst="rect">
            <a:avLst/>
          </a:prstGeom>
          <a:noFill/>
          <a:ln w="9360">
            <a:solidFill>
              <a:srgbClr val="54b33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 marL="186120">
              <a:lnSpc>
                <a:spcPct val="7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6aa84f"/>
                </a:solidFill>
                <a:latin typeface="Arial"/>
                <a:ea typeface="Arial"/>
              </a:rPr>
              <a:t>Normal B cell subsets from human lymphoid organs</a:t>
            </a:r>
            <a:r>
              <a:rPr b="0" lang="en-GB" sz="1800" spc="-1" strike="noStrike">
                <a:solidFill>
                  <a:srgbClr val="404040"/>
                </a:solidFill>
                <a:latin typeface="Arial"/>
                <a:ea typeface="Arial"/>
              </a:rPr>
              <a:t> (spleen or tonsil) of 91 pre selected genes (Milpied et al. 2018) </a:t>
            </a:r>
            <a:endParaRPr b="0" lang="en-US" sz="1800" spc="-1" strike="noStrike">
              <a:latin typeface="Arial"/>
            </a:endParaRPr>
          </a:p>
          <a:p>
            <a:pPr marL="91440">
              <a:lnSpc>
                <a:spcPct val="7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en-GB" sz="800" spc="-1" strike="noStrike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523080" y="1778040"/>
            <a:ext cx="11090880" cy="1068120"/>
          </a:xfrm>
          <a:prstGeom prst="rect">
            <a:avLst/>
          </a:prstGeom>
          <a:noFill/>
          <a:ln w="15840">
            <a:solidFill>
              <a:srgbClr val="c5b598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609480" indent="-4687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Recover temporal behaviour from single-cell RNA sequencing snapshot data.</a:t>
            </a:r>
            <a:endParaRPr b="0" lang="en-US" sz="1800" spc="-1" strike="noStrike">
              <a:latin typeface="Arial"/>
            </a:endParaRPr>
          </a:p>
          <a:p>
            <a:pPr marL="18612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09480" indent="-4687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Reverse engineering dynamics of gene expression using </a:t>
            </a: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Martinez et al. 2012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model.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2134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523080" y="5606280"/>
            <a:ext cx="11090880" cy="615240"/>
          </a:xfrm>
          <a:prstGeom prst="rect">
            <a:avLst/>
          </a:prstGeom>
          <a:noFill/>
          <a:ln w="12600">
            <a:solidFill>
              <a:srgbClr val="dad7b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To tackle the research question I use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InferenceSnapshot framework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proposed in </a:t>
            </a: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Ocone et al. 2015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442440" y="3269160"/>
            <a:ext cx="151380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Data: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442440" y="4957920"/>
            <a:ext cx="165708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Calibri"/>
              </a:rPr>
              <a:t>Approach: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CustomShape 7"/>
          <p:cNvSpPr/>
          <p:nvPr/>
        </p:nvSpPr>
        <p:spPr>
          <a:xfrm>
            <a:off x="442440" y="1280880"/>
            <a:ext cx="283968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Research question: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02560" y="-13680"/>
            <a:ext cx="183528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Data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4979520" y="1105200"/>
            <a:ext cx="7138080" cy="29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1870" spc="-1" strike="noStrike">
                <a:solidFill>
                  <a:srgbClr val="000000"/>
                </a:solidFill>
                <a:latin typeface="Calibri"/>
                <a:ea typeface="Calibri"/>
              </a:rPr>
              <a:t>Statistics for SC-qPCR data:</a:t>
            </a:r>
            <a:endParaRPr b="0" lang="en-US" sz="187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33" name="Table 3"/>
          <p:cNvGraphicFramePr/>
          <p:nvPr/>
        </p:nvGraphicFramePr>
        <p:xfrm>
          <a:off x="5081040" y="1541880"/>
          <a:ext cx="6537960" cy="2234520"/>
        </p:xfrm>
        <a:graphic>
          <a:graphicData uri="http://schemas.openxmlformats.org/drawingml/2006/table">
            <a:tbl>
              <a:tblPr/>
              <a:tblGrid>
                <a:gridCol w="2179440"/>
                <a:gridCol w="2179440"/>
                <a:gridCol w="2179440"/>
              </a:tblGrid>
              <a:tr h="44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Sample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#sorted single-cell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# cells passing QC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ea9999"/>
                    </a:solidFill>
                  </a:tcPr>
                </a:tc>
              </a:tr>
              <a:tr h="44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SP1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188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e06666"/>
                    </a:solidFill>
                  </a:tcPr>
                </a:tc>
              </a:tr>
              <a:tr h="44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SP2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234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e06666"/>
                    </a:solidFill>
                  </a:tcPr>
                </a:tc>
              </a:tr>
              <a:tr h="44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SP3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223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e06666"/>
                    </a:solidFill>
                  </a:tcPr>
                </a:tc>
              </a:tr>
              <a:tr h="4464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TS1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234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GB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192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161640" y="1541880"/>
            <a:ext cx="4571640" cy="20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609480" indent="-46872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Total number of cells passing QC: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  <a:ea typeface="Arial"/>
              </a:rPr>
              <a:t>767</a:t>
            </a:r>
            <a:endParaRPr b="0" lang="en-US" sz="1800" spc="-1" strike="noStrike">
              <a:latin typeface="Arial"/>
            </a:endParaRPr>
          </a:p>
          <a:p>
            <a:pPr marL="609480" indent="-468720">
              <a:lnSpc>
                <a:spcPct val="100000"/>
              </a:lnSpc>
              <a:buClr>
                <a:srgbClr val="000000"/>
              </a:buClr>
              <a:buFont typeface="Source Code Pro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Number of genes: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91</a:t>
            </a:r>
            <a:endParaRPr b="0" lang="en-US" sz="1800" spc="-1" strike="noStrike">
              <a:latin typeface="Arial"/>
            </a:endParaRPr>
          </a:p>
          <a:p>
            <a:pPr marL="609480" indent="-4687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Samples of Follicular lymphoma(FL) B cells were removed.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9028440" y="5486400"/>
            <a:ext cx="2675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Milpied et al. 2015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4034160" y="688680"/>
            <a:ext cx="4455720" cy="41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40" spc="-1" strike="noStrike">
                <a:solidFill>
                  <a:srgbClr val="000000"/>
                </a:solidFill>
                <a:latin typeface="Arial"/>
                <a:ea typeface="Arial"/>
              </a:rPr>
              <a:t>Human lymphoid organs data</a:t>
            </a:r>
            <a:endParaRPr b="0" lang="en-US" sz="2340" spc="-1" strike="noStrike">
              <a:latin typeface="Arial"/>
            </a:endParaRPr>
          </a:p>
        </p:txBody>
      </p:sp>
      <p:pic>
        <p:nvPicPr>
          <p:cNvPr id="137" name="Google Shape;131;p18" descr=""/>
          <p:cNvPicPr/>
          <p:nvPr/>
        </p:nvPicPr>
        <p:blipFill>
          <a:blip r:embed="rId1"/>
          <a:srcRect l="72486" t="42579" r="17060" b="46454"/>
          <a:stretch/>
        </p:blipFill>
        <p:spPr>
          <a:xfrm>
            <a:off x="312840" y="4395960"/>
            <a:ext cx="1083240" cy="767880"/>
          </a:xfrm>
          <a:prstGeom prst="rect">
            <a:avLst/>
          </a:prstGeom>
          <a:ln>
            <a:noFill/>
          </a:ln>
        </p:spPr>
      </p:pic>
      <p:pic>
        <p:nvPicPr>
          <p:cNvPr id="138" name="Google Shape;132;p18" descr=""/>
          <p:cNvPicPr/>
          <p:nvPr/>
        </p:nvPicPr>
        <p:blipFill>
          <a:blip r:embed="rId2"/>
          <a:srcRect l="72486" t="25994" r="17060" b="61859"/>
          <a:stretch/>
        </p:blipFill>
        <p:spPr>
          <a:xfrm>
            <a:off x="3755160" y="4395960"/>
            <a:ext cx="1083240" cy="849960"/>
          </a:xfrm>
          <a:prstGeom prst="rect">
            <a:avLst/>
          </a:prstGeom>
          <a:ln>
            <a:noFill/>
          </a:ln>
        </p:spPr>
      </p:pic>
      <p:sp>
        <p:nvSpPr>
          <p:cNvPr id="139" name="CustomShape 7"/>
          <p:cNvSpPr/>
          <p:nvPr/>
        </p:nvSpPr>
        <p:spPr>
          <a:xfrm>
            <a:off x="82440" y="3744720"/>
            <a:ext cx="59659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Subsets of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  <a:ea typeface="Arial"/>
              </a:rPr>
              <a:t>767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by phenotype index using surface markers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5137560" y="3744360"/>
            <a:ext cx="64872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9"/>
          <p:cNvSpPr/>
          <p:nvPr/>
        </p:nvSpPr>
        <p:spPr>
          <a:xfrm>
            <a:off x="9395280" y="3776760"/>
            <a:ext cx="13165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ff0000"/>
                </a:solidFill>
                <a:latin typeface="Arial"/>
                <a:ea typeface="Arial"/>
              </a:rPr>
              <a:t> </a:t>
            </a:r>
            <a:r>
              <a:rPr b="1" lang="en-GB" sz="1600" spc="-1" strike="noStrike">
                <a:solidFill>
                  <a:srgbClr val="ff0000"/>
                </a:solidFill>
                <a:latin typeface="Arial"/>
                <a:ea typeface="Arial"/>
              </a:rPr>
              <a:t>767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2" name="CustomShape 10"/>
          <p:cNvSpPr/>
          <p:nvPr/>
        </p:nvSpPr>
        <p:spPr>
          <a:xfrm flipH="1">
            <a:off x="9439200" y="2016360"/>
            <a:ext cx="31320" cy="20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Google Shape;137;p18" descr=""/>
          <p:cNvPicPr/>
          <p:nvPr/>
        </p:nvPicPr>
        <p:blipFill>
          <a:blip r:embed="rId3"/>
          <a:srcRect l="45489" t="83881" r="46724" b="4317"/>
          <a:stretch/>
        </p:blipFill>
        <p:spPr>
          <a:xfrm>
            <a:off x="6139800" y="4328280"/>
            <a:ext cx="961920" cy="986040"/>
          </a:xfrm>
          <a:prstGeom prst="rect">
            <a:avLst/>
          </a:prstGeom>
          <a:ln>
            <a:noFill/>
          </a:ln>
        </p:spPr>
      </p:pic>
      <p:sp>
        <p:nvSpPr>
          <p:cNvPr id="144" name="CustomShape 11"/>
          <p:cNvSpPr/>
          <p:nvPr/>
        </p:nvSpPr>
        <p:spPr>
          <a:xfrm>
            <a:off x="5950800" y="5503680"/>
            <a:ext cx="373032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DZ: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   256 cells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LZ:    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230 cells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other: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17 cells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5" name="CustomShape 12"/>
          <p:cNvSpPr/>
          <p:nvPr/>
        </p:nvSpPr>
        <p:spPr>
          <a:xfrm>
            <a:off x="82440" y="5376960"/>
            <a:ext cx="2896560" cy="91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Early plasmablast:    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33 cells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Late plasmablast: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     39 cells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Mature plasma cells: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23 cells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6" name="CustomShape 13"/>
          <p:cNvSpPr/>
          <p:nvPr/>
        </p:nvSpPr>
        <p:spPr>
          <a:xfrm>
            <a:off x="3242880" y="5193360"/>
            <a:ext cx="2896560" cy="11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Mem (IgM</a:t>
            </a:r>
            <a:r>
              <a:rPr b="1" lang="en-GB" sz="1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IgD</a:t>
            </a:r>
            <a:r>
              <a:rPr b="1" lang="en-GB" sz="1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):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45 cells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Mem (IgM</a:t>
            </a:r>
            <a:r>
              <a:rPr b="1" lang="en-GB" sz="1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IgD</a:t>
            </a:r>
            <a:r>
              <a:rPr b="1" lang="en-GB" sz="1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): 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42 cells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Mem (IgM</a:t>
            </a:r>
            <a:r>
              <a:rPr b="1" lang="en-GB" sz="1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+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IgD</a:t>
            </a:r>
            <a:r>
              <a:rPr b="1" lang="en-GB" sz="1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): 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42 cells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Mem (IgM</a:t>
            </a:r>
            <a:r>
              <a:rPr b="1" lang="en-GB" sz="1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IgD</a:t>
            </a:r>
            <a:r>
              <a:rPr b="1" lang="en-GB" sz="1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): 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40 cells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7" name="CustomShape 14"/>
          <p:cNvSpPr/>
          <p:nvPr/>
        </p:nvSpPr>
        <p:spPr>
          <a:xfrm>
            <a:off x="191880" y="6291000"/>
            <a:ext cx="243504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5"/>
          <p:cNvSpPr/>
          <p:nvPr/>
        </p:nvSpPr>
        <p:spPr>
          <a:xfrm>
            <a:off x="3306960" y="6314400"/>
            <a:ext cx="243504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6"/>
          <p:cNvSpPr/>
          <p:nvPr/>
        </p:nvSpPr>
        <p:spPr>
          <a:xfrm>
            <a:off x="6059520" y="6291000"/>
            <a:ext cx="145656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7"/>
          <p:cNvSpPr/>
          <p:nvPr/>
        </p:nvSpPr>
        <p:spPr>
          <a:xfrm>
            <a:off x="1927800" y="6296760"/>
            <a:ext cx="6991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95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1" name="CustomShape 18"/>
          <p:cNvSpPr/>
          <p:nvPr/>
        </p:nvSpPr>
        <p:spPr>
          <a:xfrm>
            <a:off x="4733640" y="6296760"/>
            <a:ext cx="6991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169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2" name="CustomShape 19"/>
          <p:cNvSpPr/>
          <p:nvPr/>
        </p:nvSpPr>
        <p:spPr>
          <a:xfrm>
            <a:off x="6499800" y="6334920"/>
            <a:ext cx="6991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503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950720" y="-76320"/>
            <a:ext cx="143496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Data</a:t>
            </a:r>
            <a:endParaRPr b="0" lang="en-US" sz="43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534920" y="556560"/>
            <a:ext cx="291384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GB" sz="2300" spc="-1" strike="noStrike">
                <a:solidFill>
                  <a:srgbClr val="000000"/>
                </a:solidFill>
                <a:latin typeface="Arial"/>
                <a:ea typeface="Arial"/>
              </a:rPr>
              <a:t>ODE Solution data</a:t>
            </a:r>
            <a:br/>
            <a:endParaRPr b="0" lang="en-US" sz="23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315800" y="1157040"/>
            <a:ext cx="9352080" cy="171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algn="just">
              <a:lnSpc>
                <a:spcPct val="125000"/>
              </a:lnSpc>
              <a:tabLst>
                <a:tab algn="l" pos="0"/>
              </a:tabLst>
            </a:pPr>
            <a:r>
              <a:rPr b="1" lang="en-GB" sz="2140" spc="-1" strike="noStrike">
                <a:solidFill>
                  <a:srgbClr val="000000"/>
                </a:solidFill>
                <a:latin typeface="Calibri"/>
                <a:ea typeface="Calibri"/>
              </a:rPr>
              <a:t>Obtained from the numerical solution of the ODEs proposed by Martinez</a:t>
            </a:r>
            <a:r>
              <a:rPr b="1" i="1" lang="en-GB" sz="2140" spc="-1" strike="noStrike">
                <a:solidFill>
                  <a:srgbClr val="000000"/>
                </a:solidFill>
                <a:latin typeface="Calibri"/>
                <a:ea typeface="Calibri"/>
              </a:rPr>
              <a:t> et al.</a:t>
            </a:r>
            <a:r>
              <a:rPr b="1" lang="en-GB" sz="2140" spc="-1" strike="noStrike">
                <a:solidFill>
                  <a:srgbClr val="000000"/>
                </a:solidFill>
                <a:latin typeface="Calibri"/>
                <a:ea typeface="Calibri"/>
              </a:rPr>
              <a:t> 2012</a:t>
            </a:r>
            <a:endParaRPr b="0" lang="en-US" sz="2140" spc="-1" strike="noStrike">
              <a:latin typeface="Arial"/>
            </a:endParaRPr>
          </a:p>
          <a:p>
            <a:pPr algn="just">
              <a:lnSpc>
                <a:spcPct val="12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2140" spc="-1" strike="noStrike">
              <a:latin typeface="Arial"/>
            </a:endParaRPr>
          </a:p>
        </p:txBody>
      </p:sp>
      <p:pic>
        <p:nvPicPr>
          <p:cNvPr id="156" name="Google Shape;154;p19" descr=""/>
          <p:cNvPicPr/>
          <p:nvPr/>
        </p:nvPicPr>
        <p:blipFill>
          <a:blip r:embed="rId1"/>
          <a:srcRect l="16249" t="9875" r="12097" b="11174"/>
          <a:stretch/>
        </p:blipFill>
        <p:spPr>
          <a:xfrm>
            <a:off x="8768880" y="2166480"/>
            <a:ext cx="929160" cy="88128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>
          <a:xfrm>
            <a:off x="1409040" y="2166480"/>
            <a:ext cx="7184520" cy="427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609480" indent="-423000" algn="just">
              <a:lnSpc>
                <a:spcPct val="125000"/>
              </a:lnSpc>
              <a:buClr>
                <a:srgbClr val="000000"/>
              </a:buClr>
              <a:buFont typeface="Source Code Pro"/>
              <a:buChar char="●"/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Calibri"/>
              </a:rPr>
              <a:t>In house generated (</a:t>
            </a:r>
            <a:r>
              <a:rPr b="1" lang="en-GB" sz="2200" spc="-1" strike="noStrike">
                <a:solidFill>
                  <a:srgbClr val="000000"/>
                </a:solidFill>
                <a:latin typeface="Calibri"/>
                <a:ea typeface="Calibri"/>
              </a:rPr>
              <a:t>E. Merino Tejero 2020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Calibri"/>
              </a:rPr>
              <a:t>, personal communication).</a:t>
            </a:r>
            <a:endParaRPr b="0" lang="en-US" sz="2200" spc="-1" strike="noStrike">
              <a:latin typeface="Arial"/>
            </a:endParaRPr>
          </a:p>
          <a:p>
            <a:pPr marL="1219320" algn="just">
              <a:lnSpc>
                <a:spcPct val="12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609480" indent="-423000" algn="just">
              <a:lnSpc>
                <a:spcPct val="125000"/>
              </a:lnSpc>
              <a:spcBef>
                <a:spcPts val="1599"/>
              </a:spcBef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Calibri"/>
              </a:rPr>
              <a:t>Contains 400 time-points with time-steps of 0.5.</a:t>
            </a:r>
            <a:endParaRPr b="0" lang="en-US" sz="2200" spc="-1" strike="noStrike">
              <a:latin typeface="Arial"/>
            </a:endParaRPr>
          </a:p>
          <a:p>
            <a:pPr marL="1219320" algn="just">
              <a:lnSpc>
                <a:spcPct val="12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609480" indent="-423000" algn="just">
              <a:lnSpc>
                <a:spcPct val="125000"/>
              </a:lnSpc>
              <a:spcBef>
                <a:spcPts val="1599"/>
              </a:spcBef>
              <a:buClr>
                <a:srgbClr val="000000"/>
              </a:buClr>
              <a:buFont typeface="Source Code Pro"/>
              <a:buChar char="●"/>
              <a:tabLst>
                <a:tab algn="l" pos="0"/>
              </a:tabLst>
            </a:pP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Calibri"/>
              </a:rPr>
              <a:t>Gene expression values of BCL6, BLIMP1 and IRF4 that form the small regulatory network.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631760" y="29160"/>
            <a:ext cx="292788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800" spc="-1" strike="noStrike">
                <a:solidFill>
                  <a:srgbClr val="404040"/>
                </a:solidFill>
                <a:latin typeface="Arial"/>
                <a:ea typeface="Arial"/>
              </a:rPr>
              <a:t>Methods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3686760" y="711360"/>
            <a:ext cx="48178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GB" sz="2340" spc="-1" strike="noStrike">
                <a:solidFill>
                  <a:srgbClr val="000000"/>
                </a:solidFill>
                <a:latin typeface="Arial"/>
                <a:ea typeface="Arial"/>
              </a:rPr>
              <a:t>InferenceSnapshot framework</a:t>
            </a:r>
            <a:endParaRPr b="0" lang="en-US" sz="2340" spc="-1" strike="noStrike">
              <a:latin typeface="Arial"/>
            </a:endParaRPr>
          </a:p>
        </p:txBody>
      </p:sp>
      <p:pic>
        <p:nvPicPr>
          <p:cNvPr id="160" name="Google Shape;162;p20" descr=""/>
          <p:cNvPicPr/>
          <p:nvPr/>
        </p:nvPicPr>
        <p:blipFill>
          <a:blip r:embed="rId1"/>
          <a:stretch/>
        </p:blipFill>
        <p:spPr>
          <a:xfrm>
            <a:off x="1176120" y="1812600"/>
            <a:ext cx="9012240" cy="369468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1580760" y="5855400"/>
            <a:ext cx="4101120" cy="30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Ocone et al. 2015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5033880" y="5522040"/>
            <a:ext cx="5577120" cy="8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Work with </a:t>
            </a: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Aldo Jongejan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Calibri"/>
              </a:rPr>
              <a:t>python implementation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3" name="Google Shape;165;p20" descr=""/>
          <p:cNvPicPr/>
          <p:nvPr/>
        </p:nvPicPr>
        <p:blipFill>
          <a:blip r:embed="rId2"/>
          <a:stretch/>
        </p:blipFill>
        <p:spPr>
          <a:xfrm>
            <a:off x="9633960" y="5479200"/>
            <a:ext cx="929160" cy="99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33880" y="0"/>
            <a:ext cx="256428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rm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GB" sz="4300" spc="-1" strike="noStrike">
                <a:solidFill>
                  <a:srgbClr val="404040"/>
                </a:solidFill>
                <a:latin typeface="Arial"/>
                <a:ea typeface="Arial"/>
              </a:rPr>
              <a:t>Results</a:t>
            </a:r>
            <a:endParaRPr b="0" lang="en-US" sz="4300" spc="-1" strike="noStrike">
              <a:latin typeface="Arial"/>
            </a:endParaRPr>
          </a:p>
        </p:txBody>
      </p:sp>
      <p:pic>
        <p:nvPicPr>
          <p:cNvPr id="165" name="Google Shape;171;p21" descr=""/>
          <p:cNvPicPr/>
          <p:nvPr/>
        </p:nvPicPr>
        <p:blipFill>
          <a:blip r:embed="rId1"/>
          <a:srcRect l="4100" t="0" r="3519" b="0"/>
          <a:stretch/>
        </p:blipFill>
        <p:spPr>
          <a:xfrm>
            <a:off x="6509880" y="2052360"/>
            <a:ext cx="5681880" cy="300204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5596200" y="1371600"/>
            <a:ext cx="689868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Scheme InferenceSnapshot framework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7" name="Google Shape;173;p21" descr=""/>
          <p:cNvPicPr/>
          <p:nvPr/>
        </p:nvPicPr>
        <p:blipFill>
          <a:blip r:embed="rId2"/>
          <a:srcRect l="19589" t="11606" r="3585" b="7646"/>
          <a:stretch/>
        </p:blipFill>
        <p:spPr>
          <a:xfrm>
            <a:off x="632520" y="2209680"/>
            <a:ext cx="3608280" cy="284436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173520" y="1163160"/>
            <a:ext cx="4860000" cy="86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Plot of gene expression values of BCL6, IRF4 and BLIMP1.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-214560" y="5067000"/>
            <a:ext cx="11187000" cy="17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 marL="186120"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Prior information of root cells needed for: </a:t>
            </a:r>
            <a:endParaRPr b="0" lang="en-US" sz="2400" spc="-1" strike="noStrike">
              <a:latin typeface="Arial"/>
            </a:endParaRPr>
          </a:p>
          <a:p>
            <a:pPr lvl="1" marL="1219320" indent="-423000">
              <a:lnSpc>
                <a:spcPct val="100000"/>
              </a:lnSpc>
              <a:buClr>
                <a:srgbClr val="000000"/>
              </a:buClr>
              <a:buFont typeface="Source Code Pro"/>
              <a:buChar char="○"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More precise clustering of </a:t>
            </a: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differentiation pathways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Arial"/>
              </a:rPr>
              <a:t>, therefore more precise pseudo-time series.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2462040" y="604440"/>
            <a:ext cx="7903800" cy="3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34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GB" sz="2340" spc="-1" strike="noStrike">
                <a:solidFill>
                  <a:srgbClr val="000000"/>
                </a:solidFill>
                <a:latin typeface="Arial"/>
                <a:ea typeface="Arial"/>
              </a:rPr>
              <a:t>Diffusion maps:</a:t>
            </a:r>
            <a:r>
              <a:rPr b="0" lang="en-GB" sz="2340" spc="-1" strike="noStrike">
                <a:solidFill>
                  <a:srgbClr val="000000"/>
                </a:solidFill>
                <a:latin typeface="Arial"/>
                <a:ea typeface="Arial"/>
              </a:rPr>
              <a:t> Human lymphoid organs data </a:t>
            </a:r>
            <a:endParaRPr b="0" lang="en-US" sz="2340" spc="-1" strike="noStrike"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 rot="3071400">
            <a:off x="536760" y="4331160"/>
            <a:ext cx="775800" cy="41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07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BLIMP1</a:t>
            </a:r>
            <a:endParaRPr b="0" lang="en-US" sz="1070" spc="-1" strike="noStrike">
              <a:latin typeface="Arial"/>
            </a:endParaRPr>
          </a:p>
        </p:txBody>
      </p:sp>
      <p:sp>
        <p:nvSpPr>
          <p:cNvPr id="172" name="CustomShape 7"/>
          <p:cNvSpPr/>
          <p:nvPr/>
        </p:nvSpPr>
        <p:spPr>
          <a:xfrm>
            <a:off x="6412680" y="3193560"/>
            <a:ext cx="1297440" cy="86148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2021-02-19T08:58:12Z</dcterms:modified>
  <cp:revision>2</cp:revision>
  <dc:subject/>
  <dc:title/>
</cp:coreProperties>
</file>